
<file path=[Content_Types].xml><?xml version="1.0" encoding="utf-8"?>
<Types xmlns="http://schemas.openxmlformats.org/package/2006/content-types">
  <Default Extension="xml" ContentType="application/xml"/>
  <Default Extension="svg" ContentType="image/svg+xml"/>
  <Default Extension="jpeg" ContentType="image/jpeg"/>
  <Default Extension="JPG" ContentType="image/jpeg"/>
  <Default Extension="tiff" ContentType="image/tiff"/>
  <Default Extension="rels" ContentType="application/vnd.openxmlformats-package.relationships+xml"/>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8"/>
  </p:notesMasterIdLst>
  <p:sldIdLst>
    <p:sldId id="256" r:id="rId2"/>
    <p:sldId id="257" r:id="rId3"/>
    <p:sldId id="258" r:id="rId4"/>
    <p:sldId id="271" r:id="rId5"/>
    <p:sldId id="260" r:id="rId6"/>
    <p:sldId id="261" r:id="rId7"/>
    <p:sldId id="259" r:id="rId8"/>
    <p:sldId id="265" r:id="rId9"/>
    <p:sldId id="266" r:id="rId10"/>
    <p:sldId id="264" r:id="rId11"/>
    <p:sldId id="262" r:id="rId12"/>
    <p:sldId id="263" r:id="rId13"/>
    <p:sldId id="267" r:id="rId14"/>
    <p:sldId id="273" r:id="rId15"/>
    <p:sldId id="269" r:id="rId16"/>
    <p:sldId id="268"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615" autoAdjust="0"/>
    <p:restoredTop sz="81679"/>
  </p:normalViewPr>
  <p:slideViewPr>
    <p:cSldViewPr snapToGrid="0">
      <p:cViewPr varScale="1">
        <p:scale>
          <a:sx n="104" d="100"/>
          <a:sy n="104" d="100"/>
        </p:scale>
        <p:origin x="232" y="3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viewProps" Target="viewProps.xml"/><Relationship Id="rId21" Type="http://schemas.openxmlformats.org/officeDocument/2006/relationships/theme" Target="theme/theme1.xml"/><Relationship Id="rId22"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notesMaster" Target="notesMasters/notesMaster1.xml"/><Relationship Id="rId19" Type="http://schemas.openxmlformats.org/officeDocument/2006/relationships/presProps" Target="presProp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747E2EE-5BD2-2946-951B-20257D98ED35}" type="datetimeFigureOut">
              <a:rPr lang="en-US" smtClean="0"/>
              <a:t>6/25/18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1C603A2-D746-6843-8C3C-7E3E49777483}" type="slidenum">
              <a:rPr lang="en-US" smtClean="0"/>
              <a:t>‹#›</a:t>
            </a:fld>
            <a:endParaRPr lang="en-US"/>
          </a:p>
        </p:txBody>
      </p:sp>
    </p:spTree>
    <p:extLst>
      <p:ext uri="{BB962C8B-B14F-4D97-AF65-F5344CB8AC3E}">
        <p14:creationId xmlns:p14="http://schemas.microsoft.com/office/powerpoint/2010/main" val="3351855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&lt;ANDY&gt;</a:t>
            </a:r>
          </a:p>
          <a:p>
            <a:r>
              <a:rPr lang="en-US" dirty="0" smtClean="0"/>
              <a:t>At initial</a:t>
            </a:r>
            <a:r>
              <a:rPr lang="en-US" baseline="0" dirty="0" smtClean="0"/>
              <a:t> glance, the 558 records in the brewery file seemed to have a few duplicates.  But one duplicate led to more discoveries and it became evident it required more than one data scientist’s eyes.  </a:t>
            </a:r>
            <a:r>
              <a:rPr lang="en-US" baseline="0" dirty="0" err="1" smtClean="0"/>
              <a:t>Rajat</a:t>
            </a:r>
            <a:r>
              <a:rPr lang="en-US" baseline="0" dirty="0" smtClean="0"/>
              <a:t> and I was tasked to clean up the mess for the merge with the Beers file.  Our strategy and approach is as follows:</a:t>
            </a:r>
          </a:p>
          <a:p>
            <a:pPr marL="228600" indent="-228600">
              <a:buAutoNum type="arabicPeriod"/>
            </a:pPr>
            <a:r>
              <a:rPr lang="en-US" baseline="0" dirty="0" smtClean="0"/>
              <a:t>Cleaning while keeping data integrity</a:t>
            </a:r>
          </a:p>
          <a:p>
            <a:pPr marL="228600" indent="-228600">
              <a:buAutoNum type="arabicPeriod"/>
            </a:pPr>
            <a:r>
              <a:rPr lang="en-US" baseline="0" dirty="0" smtClean="0"/>
              <a:t>Double Sweep to Clean any misspellings, punctuations, duplicates, and inaccuracies.</a:t>
            </a:r>
          </a:p>
          <a:p>
            <a:pPr marL="228600" indent="-228600">
              <a:buAutoNum type="arabicPeriod"/>
            </a:pPr>
            <a:r>
              <a:rPr lang="en-US" baseline="0" dirty="0" smtClean="0"/>
              <a:t>Creating a custom discovery loop so nothing fell through the crack.</a:t>
            </a:r>
          </a:p>
          <a:p>
            <a:pPr marL="0" indent="0">
              <a:buNone/>
            </a:pPr>
            <a:r>
              <a:rPr lang="en-US" baseline="0" dirty="0" smtClean="0"/>
              <a:t>To explain in more detail, </a:t>
            </a:r>
            <a:r>
              <a:rPr lang="en-US" baseline="0" dirty="0" err="1" smtClean="0"/>
              <a:t>Rajat</a:t>
            </a:r>
            <a:r>
              <a:rPr lang="en-US" baseline="0" dirty="0" smtClean="0"/>
              <a:t> will take us through the approach and results.</a:t>
            </a:r>
          </a:p>
          <a:p>
            <a:pPr marL="0" indent="0">
              <a:buNone/>
            </a:pPr>
            <a:endParaRPr lang="en-US" baseline="0" dirty="0" smtClean="0"/>
          </a:p>
          <a:p>
            <a:pPr marL="0" indent="0">
              <a:buNone/>
            </a:pPr>
            <a:r>
              <a:rPr lang="en-US" baseline="0" dirty="0" smtClean="0"/>
              <a:t>&lt;RAJAT&gt;</a:t>
            </a:r>
          </a:p>
          <a:p>
            <a:pPr marL="0" indent="0">
              <a:buNone/>
            </a:pPr>
            <a:r>
              <a:rPr lang="en-US" baseline="0" dirty="0" smtClean="0"/>
              <a:t>Thank you Andy.  To echo what Andy said, our goal was to clean without removing any records with issues.  We felt it was important to have all the brewery names, city, and state cleaned and prepped for the </a:t>
            </a:r>
            <a:r>
              <a:rPr lang="en-US" baseline="0" dirty="0" err="1" smtClean="0"/>
              <a:t>masterfile</a:t>
            </a:r>
            <a:r>
              <a:rPr lang="en-US" baseline="0" dirty="0" smtClean="0"/>
              <a:t> merge.  </a:t>
            </a:r>
          </a:p>
          <a:p>
            <a:pPr marL="228600" indent="-228600">
              <a:buAutoNum type="arabicPeriod"/>
            </a:pPr>
            <a:r>
              <a:rPr lang="en-US" baseline="0" dirty="0" smtClean="0"/>
              <a:t>[Give explanation of the double sweep method and why we chose this approach]</a:t>
            </a:r>
          </a:p>
          <a:p>
            <a:pPr marL="228600" indent="-228600">
              <a:buAutoNum type="arabicPeriod"/>
            </a:pPr>
            <a:r>
              <a:rPr lang="en-US" baseline="0" dirty="0" smtClean="0"/>
              <a:t>[Give </a:t>
            </a:r>
            <a:r>
              <a:rPr lang="en-US" baseline="0" dirty="0" err="1" smtClean="0"/>
              <a:t>explanaiotn</a:t>
            </a:r>
            <a:r>
              <a:rPr lang="en-US" baseline="0" dirty="0" smtClean="0"/>
              <a:t> of the custom discovery loop written to capture the first 3/last 3 letters and why we were deliberate in creating this code]</a:t>
            </a:r>
          </a:p>
          <a:p>
            <a:pPr marL="0" indent="0">
              <a:buNone/>
            </a:pPr>
            <a:r>
              <a:rPr lang="en-US" baseline="0" dirty="0" smtClean="0"/>
              <a:t>3.  [Provide a few examples of City correction and Brewery correction.]</a:t>
            </a:r>
          </a:p>
          <a:p>
            <a:pPr marL="0" indent="0">
              <a:buNone/>
            </a:pPr>
            <a:endParaRPr lang="en-US" baseline="0" dirty="0" smtClean="0"/>
          </a:p>
          <a:p>
            <a:pPr marL="0" indent="0">
              <a:buNone/>
            </a:pPr>
            <a:endParaRPr lang="en-US" baseline="0" dirty="0" smtClean="0"/>
          </a:p>
        </p:txBody>
      </p:sp>
      <p:sp>
        <p:nvSpPr>
          <p:cNvPr id="4" name="Slide Number Placeholder 3"/>
          <p:cNvSpPr>
            <a:spLocks noGrp="1"/>
          </p:cNvSpPr>
          <p:nvPr>
            <p:ph type="sldNum" sz="quarter" idx="10"/>
          </p:nvPr>
        </p:nvSpPr>
        <p:spPr/>
        <p:txBody>
          <a:bodyPr/>
          <a:lstStyle/>
          <a:p>
            <a:fld id="{31C603A2-D746-6843-8C3C-7E3E49777483}" type="slidenum">
              <a:rPr lang="en-US" smtClean="0"/>
              <a:t>3</a:t>
            </a:fld>
            <a:endParaRPr lang="en-US"/>
          </a:p>
        </p:txBody>
      </p:sp>
    </p:spTree>
    <p:extLst>
      <p:ext uri="{BB962C8B-B14F-4D97-AF65-F5344CB8AC3E}">
        <p14:creationId xmlns:p14="http://schemas.microsoft.com/office/powerpoint/2010/main" val="6146050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&lt;ANDY&gt;</a:t>
            </a:r>
          </a:p>
          <a:p>
            <a:r>
              <a:rPr lang="en-US" dirty="0" smtClean="0"/>
              <a:t>Thanks</a:t>
            </a:r>
            <a:r>
              <a:rPr lang="en-US" baseline="0" dirty="0" smtClean="0"/>
              <a:t> Tori.  So after merging the brewery and beers into one master file, we find ourselves with 2,366 unique beers, spread throughout 382 cities, and 50 States (plus 1 District of Columbia) -- and 10 variables (aka description) for each of the beers.  The variables are as follows:</a:t>
            </a:r>
          </a:p>
          <a:p>
            <a:pPr marL="228600" indent="-228600">
              <a:buAutoNum type="arabicPeriod"/>
            </a:pPr>
            <a:r>
              <a:rPr lang="en-US" baseline="0" dirty="0" err="1" smtClean="0"/>
              <a:t>Brewery_ID</a:t>
            </a:r>
            <a:endParaRPr lang="en-US" baseline="0" dirty="0" smtClean="0"/>
          </a:p>
          <a:p>
            <a:pPr marL="228600" indent="-228600">
              <a:buAutoNum type="arabicPeriod"/>
            </a:pPr>
            <a:r>
              <a:rPr lang="en-US" baseline="0" dirty="0" err="1" smtClean="0"/>
              <a:t>Beer_ID</a:t>
            </a:r>
            <a:endParaRPr lang="en-US" baseline="0" dirty="0" smtClean="0"/>
          </a:p>
          <a:p>
            <a:pPr marL="228600" indent="-228600">
              <a:buAutoNum type="arabicPeriod"/>
            </a:pPr>
            <a:r>
              <a:rPr lang="en-US" baseline="0" dirty="0" err="1" smtClean="0"/>
              <a:t>Beer_name</a:t>
            </a:r>
            <a:endParaRPr lang="en-US" baseline="0" dirty="0" smtClean="0"/>
          </a:p>
          <a:p>
            <a:pPr marL="228600" indent="-228600">
              <a:buAutoNum type="arabicPeriod"/>
            </a:pPr>
            <a:r>
              <a:rPr lang="en-US" baseline="0" dirty="0" smtClean="0"/>
              <a:t>ABV – Alcohol by Volume – Standard measure of how </a:t>
            </a:r>
            <a:r>
              <a:rPr lang="en-US" sz="1200" b="0" i="0" u="none" strike="noStrike" kern="1200" dirty="0" smtClean="0">
                <a:solidFill>
                  <a:schemeClr val="tx1"/>
                </a:solidFill>
                <a:effectLst/>
                <a:latin typeface="+mn-lt"/>
                <a:ea typeface="+mn-ea"/>
                <a:cs typeface="+mn-cs"/>
              </a:rPr>
              <a:t>much alcohol (ethanol) is contained in a given volume of an alcoholic beverage.</a:t>
            </a:r>
          </a:p>
          <a:p>
            <a:pPr marL="228600" indent="-228600">
              <a:buAutoNum type="arabicPeriod"/>
            </a:pPr>
            <a:r>
              <a:rPr lang="en-US" baseline="0" dirty="0" smtClean="0"/>
              <a:t>IBU – International Bitterness Units - </a:t>
            </a:r>
            <a:r>
              <a:rPr lang="en-US" sz="1200" b="0" i="0" u="none" strike="noStrike" kern="1200" dirty="0" smtClean="0">
                <a:solidFill>
                  <a:schemeClr val="tx1"/>
                </a:solidFill>
                <a:effectLst/>
                <a:latin typeface="+mn-lt"/>
                <a:ea typeface="+mn-ea"/>
                <a:cs typeface="+mn-cs"/>
              </a:rPr>
              <a:t>Rather than telling us how much alcohol there is, IBU measures the bitterness from hops in a beer on a scale of 0 to 100</a:t>
            </a:r>
            <a:endParaRPr lang="en-US" baseline="0" dirty="0" smtClean="0"/>
          </a:p>
          <a:p>
            <a:pPr marL="228600" indent="-228600">
              <a:buAutoNum type="arabicPeriod"/>
            </a:pPr>
            <a:r>
              <a:rPr lang="en-US" baseline="0" dirty="0" smtClean="0"/>
              <a:t>Style – Such as IPA, Pilsner, Lager, Pale Ale, </a:t>
            </a:r>
            <a:r>
              <a:rPr lang="en-US" baseline="0" dirty="0" err="1" smtClean="0"/>
              <a:t>etc</a:t>
            </a:r>
            <a:r>
              <a:rPr lang="is-IS" baseline="0" dirty="0" smtClean="0"/>
              <a:t>…</a:t>
            </a:r>
            <a:endParaRPr lang="en-US" baseline="0" dirty="0" smtClean="0"/>
          </a:p>
          <a:p>
            <a:pPr marL="228600" indent="-228600">
              <a:buAutoNum type="arabicPeriod"/>
            </a:pPr>
            <a:r>
              <a:rPr lang="en-US" baseline="0" dirty="0" smtClean="0"/>
              <a:t>Ounces – Standard capacity of the beer</a:t>
            </a:r>
          </a:p>
          <a:p>
            <a:pPr marL="228600" indent="-228600">
              <a:buAutoNum type="arabicPeriod"/>
            </a:pPr>
            <a:r>
              <a:rPr lang="en-US" baseline="0" dirty="0" err="1" smtClean="0"/>
              <a:t>Brewery_Name</a:t>
            </a:r>
            <a:endParaRPr lang="en-US" baseline="0" dirty="0" smtClean="0"/>
          </a:p>
          <a:p>
            <a:pPr marL="228600" indent="-228600">
              <a:buAutoNum type="arabicPeriod"/>
            </a:pPr>
            <a:r>
              <a:rPr lang="en-US" baseline="0" dirty="0" smtClean="0"/>
              <a:t>City</a:t>
            </a:r>
          </a:p>
          <a:p>
            <a:pPr marL="228600" indent="-228600">
              <a:buAutoNum type="arabicPeriod"/>
            </a:pPr>
            <a:r>
              <a:rPr lang="en-US" baseline="0" dirty="0" smtClean="0"/>
              <a:t>State</a:t>
            </a:r>
          </a:p>
          <a:p>
            <a:pPr marL="0" indent="0">
              <a:buNone/>
            </a:pPr>
            <a:endParaRPr lang="en-US" baseline="0" dirty="0" smtClean="0"/>
          </a:p>
          <a:p>
            <a:pPr marL="0" indent="0">
              <a:buNone/>
            </a:pPr>
            <a:r>
              <a:rPr lang="en-US" baseline="0" dirty="0" smtClean="0"/>
              <a:t>We’ve taken the liberty of highlighting the first 6 and the last 6 records to verify the total count and variables.  Please note the file is in ascending order by </a:t>
            </a:r>
            <a:r>
              <a:rPr lang="en-US" baseline="0" dirty="0" err="1" smtClean="0"/>
              <a:t>Brewery_ID</a:t>
            </a:r>
            <a:r>
              <a:rPr lang="en-US" baseline="0" dirty="0" smtClean="0"/>
              <a:t>.  </a:t>
            </a:r>
          </a:p>
          <a:p>
            <a:pPr marL="228600" indent="-228600">
              <a:buAutoNum type="arabicPeriod"/>
            </a:pPr>
            <a:endParaRPr lang="en-US" dirty="0"/>
          </a:p>
        </p:txBody>
      </p:sp>
      <p:sp>
        <p:nvSpPr>
          <p:cNvPr id="4" name="Slide Number Placeholder 3"/>
          <p:cNvSpPr>
            <a:spLocks noGrp="1"/>
          </p:cNvSpPr>
          <p:nvPr>
            <p:ph type="sldNum" sz="quarter" idx="10"/>
          </p:nvPr>
        </p:nvSpPr>
        <p:spPr/>
        <p:txBody>
          <a:bodyPr/>
          <a:lstStyle/>
          <a:p>
            <a:fld id="{31C603A2-D746-6843-8C3C-7E3E49777483}" type="slidenum">
              <a:rPr lang="en-US" smtClean="0"/>
              <a:t>5</a:t>
            </a:fld>
            <a:endParaRPr lang="en-US"/>
          </a:p>
        </p:txBody>
      </p:sp>
    </p:spTree>
    <p:extLst>
      <p:ext uri="{BB962C8B-B14F-4D97-AF65-F5344CB8AC3E}">
        <p14:creationId xmlns:p14="http://schemas.microsoft.com/office/powerpoint/2010/main" val="6376165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&lt;ANDY&gt;</a:t>
            </a:r>
          </a:p>
          <a:p>
            <a:r>
              <a:rPr lang="en-US" dirty="0" smtClean="0"/>
              <a:t>There</a:t>
            </a:r>
            <a:r>
              <a:rPr lang="en-US" baseline="0" dirty="0" smtClean="0"/>
              <a:t> are some values missing but for the most part, limited to three variables:</a:t>
            </a:r>
          </a:p>
          <a:p>
            <a:pPr marL="228600" indent="-228600">
              <a:buAutoNum type="arabicPeriod"/>
            </a:pPr>
            <a:endParaRPr lang="en-US" baseline="0" dirty="0" smtClean="0"/>
          </a:p>
          <a:p>
            <a:pPr marL="228600" indent="-228600">
              <a:buAutoNum type="arabicPeriod"/>
            </a:pPr>
            <a:r>
              <a:rPr lang="en-US" baseline="0" dirty="0" smtClean="0"/>
              <a:t>Style</a:t>
            </a:r>
          </a:p>
          <a:p>
            <a:pPr marL="228600" indent="-228600">
              <a:buAutoNum type="arabicPeriod"/>
            </a:pPr>
            <a:r>
              <a:rPr lang="en-US" baseline="0" dirty="0" smtClean="0"/>
              <a:t>ABV</a:t>
            </a:r>
          </a:p>
          <a:p>
            <a:pPr marL="228600" indent="-228600">
              <a:buAutoNum type="arabicPeriod"/>
            </a:pPr>
            <a:r>
              <a:rPr lang="en-US" baseline="0" dirty="0" smtClean="0"/>
              <a:t>IBU</a:t>
            </a:r>
          </a:p>
          <a:p>
            <a:pPr marL="0" indent="0">
              <a:buNone/>
            </a:pPr>
            <a:endParaRPr lang="en-US" baseline="0" dirty="0" smtClean="0"/>
          </a:p>
          <a:p>
            <a:pPr marL="0" indent="0">
              <a:buNone/>
            </a:pPr>
            <a:r>
              <a:rPr lang="en-US" baseline="0" dirty="0" smtClean="0"/>
              <a:t>As you can see, </a:t>
            </a:r>
            <a:r>
              <a:rPr lang="en-US" baseline="0" dirty="0" smtClean="0"/>
              <a:t>Style has 5, </a:t>
            </a:r>
            <a:r>
              <a:rPr lang="en-US" baseline="0" dirty="0" smtClean="0"/>
              <a:t>ABV has 62,and IBU has 997. </a:t>
            </a:r>
            <a:r>
              <a:rPr lang="en-US" dirty="0" smtClean="0"/>
              <a:t>Only about 2.4% of the beers we have are missing information on alcohol by volume</a:t>
            </a:r>
            <a:r>
              <a:rPr lang="en-US" baseline="0" dirty="0" smtClean="0"/>
              <a:t> and </a:t>
            </a:r>
            <a:r>
              <a:rPr lang="en-US" dirty="0" smtClean="0"/>
              <a:t>42% of the beers are missing information about their bitterness, using the International Bitterness Unit Scale.   This will be taken into account as we answer other questions regarding</a:t>
            </a:r>
            <a:r>
              <a:rPr lang="en-US" baseline="0" dirty="0" smtClean="0"/>
              <a:t> ABV and IBU comparisons.  </a:t>
            </a:r>
            <a:r>
              <a:rPr lang="en-US" dirty="0" smtClean="0"/>
              <a:t>Regardless,</a:t>
            </a:r>
            <a:r>
              <a:rPr lang="en-US" baseline="0" dirty="0" smtClean="0"/>
              <a:t> t</a:t>
            </a:r>
            <a:r>
              <a:rPr lang="en-US" dirty="0" smtClean="0"/>
              <a:t>his still leaves</a:t>
            </a:r>
            <a:r>
              <a:rPr lang="en-US" baseline="0" dirty="0" smtClean="0"/>
              <a:t> </a:t>
            </a:r>
            <a:r>
              <a:rPr lang="en-US" dirty="0" smtClean="0"/>
              <a:t>majority of our beers with complete information.  Most importantly,</a:t>
            </a:r>
            <a:r>
              <a:rPr lang="en-US" baseline="0" dirty="0" smtClean="0"/>
              <a:t> the Brewery and Beer Names, Ounces, City and State have no values missing.  </a:t>
            </a:r>
            <a:endParaRPr lang="en-US" dirty="0"/>
          </a:p>
        </p:txBody>
      </p:sp>
      <p:sp>
        <p:nvSpPr>
          <p:cNvPr id="4" name="Slide Number Placeholder 3"/>
          <p:cNvSpPr>
            <a:spLocks noGrp="1"/>
          </p:cNvSpPr>
          <p:nvPr>
            <p:ph type="sldNum" sz="quarter" idx="10"/>
          </p:nvPr>
        </p:nvSpPr>
        <p:spPr/>
        <p:txBody>
          <a:bodyPr/>
          <a:lstStyle/>
          <a:p>
            <a:fld id="{31C603A2-D746-6843-8C3C-7E3E49777483}" type="slidenum">
              <a:rPr lang="en-US" smtClean="0"/>
              <a:t>6</a:t>
            </a:fld>
            <a:endParaRPr lang="en-US"/>
          </a:p>
        </p:txBody>
      </p:sp>
    </p:spTree>
    <p:extLst>
      <p:ext uri="{BB962C8B-B14F-4D97-AF65-F5344CB8AC3E}">
        <p14:creationId xmlns:p14="http://schemas.microsoft.com/office/powerpoint/2010/main" val="16708473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6/25/18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6/25/18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6/25/18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6/25/18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6/25/18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solidFill>
                  <a:schemeClr val="accent1"/>
                </a:soli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6/25/18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solidFill>
                  <a:schemeClr val="tx1"/>
                </a:soli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6/25/18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6/25/18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6/25/18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6/25/18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6/25/18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6/25/18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6/25/18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bg>
      <p:bgRef idx="1003">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6/25/18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6/25/18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6/25/18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a:xfrm>
            <a:off x="6399212" y="5883275"/>
            <a:ext cx="914400" cy="365125"/>
          </a:xfrm>
        </p:spPr>
        <p:txBody>
          <a:bodyPr/>
          <a:lstStyle/>
          <a:p>
            <a:fld id="{B61BEF0D-F0BB-DE4B-95CE-6DB70DBA9567}" type="datetimeFigureOut">
              <a:rPr lang="en-US" dirty="0"/>
              <a:pPr/>
              <a:t>6/25/18</a:t>
            </a:fld>
            <a:endParaRPr lang="en-US" dirty="0"/>
          </a:p>
        </p:txBody>
      </p:sp>
      <p:sp>
        <p:nvSpPr>
          <p:cNvPr id="6" name="Footer Placeholder 5"/>
          <p:cNvSpPr>
            <a:spLocks noGrp="1"/>
          </p:cNvSpPr>
          <p:nvPr>
            <p:ph type="ftr" sz="quarter" idx="11"/>
          </p:nvPr>
        </p:nvSpPr>
        <p:spPr>
          <a:xfrm>
            <a:off x="1141412" y="5883275"/>
            <a:ext cx="5105400" cy="365125"/>
          </a:xfrm>
        </p:spPr>
        <p:txBody>
          <a:bodyPr/>
          <a:lstStyle/>
          <a:p>
            <a:endParaRPr lang="en-US" dirty="0"/>
          </a:p>
        </p:txBody>
      </p:sp>
      <p:sp>
        <p:nvSpPr>
          <p:cNvPr id="7" name="Slide Number Placeholder 6"/>
          <p:cNvSpPr>
            <a:spLocks noGrp="1"/>
          </p:cNvSpPr>
          <p:nvPr>
            <p:ph type="sldNum" sz="quarter" idx="12"/>
          </p:nvPr>
        </p:nvSpPr>
        <p:spPr>
          <a:xfrm>
            <a:off x="10742612" y="5883275"/>
            <a:ext cx="3225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B61BEF0D-F0BB-DE4B-95CE-6DB70DBA9567}" type="datetimeFigureOut">
              <a:rPr lang="en-US" dirty="0"/>
              <a:pPr/>
              <a:t>6/25/18</a:t>
            </a:fld>
            <a:endParaRPr lang="en-US" dirty="0"/>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dirty="0"/>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1"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l" defTabSz="457200" rtl="0" eaLnBrk="1" latinLnBrk="0" hangingPunct="1">
        <a:spcBef>
          <a:spcPct val="0"/>
        </a:spcBef>
        <a:buNone/>
        <a:defRPr sz="3200" kern="1200" cap="all">
          <a:ln w="3175" cmpd="sng">
            <a:noFill/>
          </a:ln>
          <a:solidFill>
            <a:schemeClr val="accent1"/>
          </a:soli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00000"/>
        <a:buFont typeface="Arial"/>
        <a:buChar char="•"/>
        <a:defRPr sz="20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00000"/>
        <a:buFont typeface="Arial"/>
        <a:buChar char="•"/>
        <a:defRPr sz="18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00000"/>
        <a:buFont typeface="Arial"/>
        <a:buChar char="•"/>
        <a:defRPr sz="16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00000"/>
        <a:buFont typeface="Arial"/>
        <a:buChar char="•"/>
        <a:defRPr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00000"/>
        <a:buFont typeface="Arial"/>
        <a:buChar char="•"/>
        <a:defRPr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eg"/><Relationship Id="rId3"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hyperlink" Target="http://en.wikipedia.org/wiki/File:Map_of_Oregon_NA.png" TargetMode="External"/><Relationship Id="rId5" Type="http://schemas.openxmlformats.org/officeDocument/2006/relationships/hyperlink" Target="https://creativecommons.org/licenses/by-sa/3.0/" TargetMode="External"/><Relationship Id="rId6" Type="http://schemas.openxmlformats.org/officeDocument/2006/relationships/image" Target="../media/image16.png"/><Relationship Id="rId1" Type="http://schemas.openxmlformats.org/officeDocument/2006/relationships/slideLayout" Target="../slideLayouts/slideLayout2.xml"/><Relationship Id="rId2" Type="http://schemas.openxmlformats.org/officeDocument/2006/relationships/image" Target="../media/image1.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eg"/><Relationship Id="rId3" Type="http://schemas.openxmlformats.org/officeDocument/2006/relationships/image" Target="../media/image1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eg"/><Relationship Id="rId3" Type="http://schemas.openxmlformats.org/officeDocument/2006/relationships/image" Target="../media/image1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eg"/><Relationship Id="rId3" Type="http://schemas.openxmlformats.org/officeDocument/2006/relationships/image" Target="../media/image1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 Id="rId3"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16.svg"/><Relationship Id="rId1" Type="http://schemas.openxmlformats.org/officeDocument/2006/relationships/slideLayout" Target="../slideLayouts/slideLayout2.xml"/><Relationship Id="rId2" Type="http://schemas.openxmlformats.org/officeDocument/2006/relationships/image" Target="../media/image1.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jpeg"/><Relationship Id="rId3" Type="http://schemas.openxmlformats.org/officeDocument/2006/relationships/image" Target="../media/image2.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eg"/></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4" Type="http://schemas.openxmlformats.org/officeDocument/2006/relationships/image" Target="../media/image3.jpg"/><Relationship Id="rId5" Type="http://schemas.openxmlformats.org/officeDocument/2006/relationships/hyperlink" Target="https://commons.wikimedia.org/wiki/File:Castle_Rock_Brewery_-_Nottingham_-_England_-_2004-11-04.jpg" TargetMode="External"/><Relationship Id="rId6" Type="http://schemas.openxmlformats.org/officeDocument/2006/relationships/hyperlink" Target="https://creativecommons.org/licenses/by-sa/3.0/" TargetMode="External"/><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4" Type="http://schemas.openxmlformats.org/officeDocument/2006/relationships/hyperlink" Target="http://elgourmeturbano.blogspot.com.ar/2015/05/7-mitos-sobre-la-cerveza-son-desmentidos.html" TargetMode="External"/><Relationship Id="rId5" Type="http://schemas.openxmlformats.org/officeDocument/2006/relationships/hyperlink" Target="https://creativecommons.org/licenses/by-nc-nd/3.0/" TargetMode="External"/><Relationship Id="rId1" Type="http://schemas.openxmlformats.org/officeDocument/2006/relationships/slideLayout" Target="../slideLayouts/slideLayout2.xml"/><Relationship Id="rId2" Type="http://schemas.openxmlformats.org/officeDocument/2006/relationships/image" Target="../media/image1.jpeg"/></Relationships>
</file>

<file path=ppt/slides/_rels/slide5.xml.rels><?xml version="1.0" encoding="UTF-8" standalone="yes"?>
<Relationships xmlns="http://schemas.openxmlformats.org/package/2006/relationships"><Relationship Id="rId3" Type="http://schemas.openxmlformats.org/officeDocument/2006/relationships/image" Target="../media/image5.tiff"/><Relationship Id="rId4" Type="http://schemas.openxmlformats.org/officeDocument/2006/relationships/image" Target="../media/image6.tiff"/><Relationship Id="rId5" Type="http://schemas.openxmlformats.org/officeDocument/2006/relationships/image" Target="../media/image7.tiff"/><Relationship Id="rId6" Type="http://schemas.openxmlformats.org/officeDocument/2006/relationships/image" Target="../media/image8.tiff"/><Relationship Id="rId1" Type="http://schemas.openxmlformats.org/officeDocument/2006/relationships/slideLayout" Target="../slideLayouts/slideLayout8.xml"/><Relationship Id="rId2" Type="http://schemas.openxmlformats.org/officeDocument/2006/relationships/notesSlide" Target="../notesSlides/notesSlide2.xml"/></Relationships>
</file>

<file path=ppt/slides/_rels/slide6.xml.rels><?xml version="1.0" encoding="UTF-8" standalone="yes"?>
<Relationships xmlns="http://schemas.openxmlformats.org/package/2006/relationships"><Relationship Id="rId3" Type="http://schemas.openxmlformats.org/officeDocument/2006/relationships/image" Target="../media/image9.tiff"/><Relationship Id="rId4" Type="http://schemas.openxmlformats.org/officeDocument/2006/relationships/image" Target="../media/image10.tiff"/><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7.xml.rels><?xml version="1.0" encoding="UTF-8" standalone="yes"?>
<Relationships xmlns="http://schemas.openxmlformats.org/package/2006/relationships"><Relationship Id="rId3" Type="http://schemas.openxmlformats.org/officeDocument/2006/relationships/image" Target="../media/image11.jpg"/><Relationship Id="rId4" Type="http://schemas.openxmlformats.org/officeDocument/2006/relationships/hyperlink" Target="http://mrkaplansclass.wikispaces.com/Five+Regions+for+the+Students" TargetMode="External"/><Relationship Id="rId5" Type="http://schemas.openxmlformats.org/officeDocument/2006/relationships/hyperlink" Target="https://creativecommons.org/licenses/by-sa/3.0/" TargetMode="External"/><Relationship Id="rId6"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image" Target="../media/image1.jpeg"/></Relationships>
</file>

<file path=ppt/slides/_rels/slide8.xml.rels><?xml version="1.0" encoding="UTF-8" standalone="yes"?>
<Relationships xmlns="http://schemas.openxmlformats.org/package/2006/relationships"><Relationship Id="rId3" Type="http://schemas.openxmlformats.org/officeDocument/2006/relationships/image" Target="../media/image13.jpg"/><Relationship Id="rId4" Type="http://schemas.openxmlformats.org/officeDocument/2006/relationships/hyperlink" Target="http://fcmdsc.wordpress.com/2009/11/22/the-kingdom-of-colorado/" TargetMode="External"/><Relationship Id="rId5" Type="http://schemas.openxmlformats.org/officeDocument/2006/relationships/hyperlink" Target="https://creativecommons.org/licenses/by-nc-sa/3.0/" TargetMode="External"/><Relationship Id="rId6"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image" Target="../media/image1.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extLst/>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58A0A0A-C620-4750-A190-58773EC01D10}"/>
              </a:ext>
            </a:extLst>
          </p:cNvPr>
          <p:cNvSpPr>
            <a:spLocks noGrp="1"/>
          </p:cNvSpPr>
          <p:nvPr>
            <p:ph type="ctrTitle"/>
          </p:nvPr>
        </p:nvSpPr>
        <p:spPr>
          <a:xfrm>
            <a:off x="1114424" y="847726"/>
            <a:ext cx="6150510" cy="3200400"/>
          </a:xfrm>
        </p:spPr>
        <p:txBody>
          <a:bodyPr>
            <a:normAutofit/>
          </a:bodyPr>
          <a:lstStyle/>
          <a:p>
            <a:r>
              <a:rPr lang="en-US" dirty="0"/>
              <a:t>Trends and climate of US Breweries</a:t>
            </a:r>
          </a:p>
        </p:txBody>
      </p:sp>
      <p:sp>
        <p:nvSpPr>
          <p:cNvPr id="3" name="Subtitle 2">
            <a:extLst>
              <a:ext uri="{FF2B5EF4-FFF2-40B4-BE49-F238E27FC236}">
                <a16:creationId xmlns:a16="http://schemas.microsoft.com/office/drawing/2014/main" xmlns="" id="{2488FA18-55C1-4B92-8169-0AC5403E5FD3}"/>
              </a:ext>
            </a:extLst>
          </p:cNvPr>
          <p:cNvSpPr>
            <a:spLocks noGrp="1"/>
          </p:cNvSpPr>
          <p:nvPr>
            <p:ph type="subTitle" idx="1"/>
          </p:nvPr>
        </p:nvSpPr>
        <p:spPr>
          <a:xfrm>
            <a:off x="1114424" y="4124325"/>
            <a:ext cx="6150510" cy="1905000"/>
          </a:xfrm>
        </p:spPr>
        <p:txBody>
          <a:bodyPr>
            <a:normAutofit/>
          </a:bodyPr>
          <a:lstStyle/>
          <a:p>
            <a:r>
              <a:rPr lang="en-US" dirty="0"/>
              <a:t>A report prepared by </a:t>
            </a:r>
            <a:r>
              <a:rPr lang="en-US" dirty="0" err="1"/>
              <a:t>Tajar</a:t>
            </a:r>
            <a:r>
              <a:rPr lang="en-US" dirty="0"/>
              <a:t>, Inc.</a:t>
            </a:r>
          </a:p>
          <a:p>
            <a:endParaRPr lang="en-US" dirty="0"/>
          </a:p>
          <a:p>
            <a:pPr algn="l"/>
            <a:r>
              <a:rPr lang="en-US" dirty="0"/>
              <a:t>Rajat </a:t>
            </a:r>
            <a:r>
              <a:rPr lang="en-US" dirty="0" err="1"/>
              <a:t>Chandna</a:t>
            </a:r>
            <a:r>
              <a:rPr lang="en-US" dirty="0"/>
              <a:t>, Andy Ho, An Nguyen, Jodi Pafford, and Tori </a:t>
            </a:r>
            <a:r>
              <a:rPr lang="en-US" dirty="0" err="1"/>
              <a:t>Wheelis</a:t>
            </a:r>
            <a:endParaRPr lang="en-US" dirty="0"/>
          </a:p>
        </p:txBody>
      </p:sp>
      <p:pic>
        <p:nvPicPr>
          <p:cNvPr id="12" name="Picture 11">
            <a:extLst>
              <a:ext uri="{FF2B5EF4-FFF2-40B4-BE49-F238E27FC236}">
                <a16:creationId xmlns:a16="http://schemas.microsoft.com/office/drawing/2014/main" xmlns="" id="{E5483CD4-F57F-429F-B8C4-411B9E26C7B4}"/>
              </a:ext>
            </a:extLst>
          </p:cNvPr>
          <p:cNvPicPr>
            <a:picLocks noChangeAspect="1"/>
          </p:cNvPicPr>
          <p:nvPr/>
        </p:nvPicPr>
        <p:blipFill>
          <a:blip r:embed="rId3"/>
          <a:stretch>
            <a:fillRect/>
          </a:stretch>
        </p:blipFill>
        <p:spPr>
          <a:xfrm>
            <a:off x="7552239" y="315714"/>
            <a:ext cx="4405300" cy="6226572"/>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23799919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extLst/>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02577F3-FD2D-47D4-B71C-7F13E126D1FB}"/>
              </a:ext>
            </a:extLst>
          </p:cNvPr>
          <p:cNvSpPr>
            <a:spLocks noGrp="1"/>
          </p:cNvSpPr>
          <p:nvPr>
            <p:ph type="title"/>
          </p:nvPr>
        </p:nvSpPr>
        <p:spPr>
          <a:xfrm>
            <a:off x="643192" y="609600"/>
            <a:ext cx="3643674" cy="1905000"/>
          </a:xfrm>
        </p:spPr>
        <p:txBody>
          <a:bodyPr vert="horz" lIns="91440" tIns="45720" rIns="91440" bIns="45720" rtlCol="0">
            <a:normAutofit/>
          </a:bodyPr>
          <a:lstStyle/>
          <a:p>
            <a:r>
              <a:rPr lang="en-US" sz="2800" b="1" dirty="0">
                <a:effectLst>
                  <a:glow rad="38100">
                    <a:schemeClr val="bg1">
                      <a:lumMod val="65000"/>
                      <a:lumOff val="35000"/>
                      <a:alpha val="50000"/>
                    </a:schemeClr>
                  </a:glow>
                  <a:outerShdw blurRad="28575" dist="31750" dir="13200000" algn="tl" rotWithShape="0">
                    <a:srgbClr val="000000">
                      <a:alpha val="25000"/>
                    </a:srgbClr>
                  </a:outerShdw>
                </a:effectLst>
              </a:rPr>
              <a:t>Most Bitter (IBU)</a:t>
            </a:r>
          </a:p>
        </p:txBody>
      </p:sp>
      <p:pic>
        <p:nvPicPr>
          <p:cNvPr id="12" name="Content Placeholder 7">
            <a:extLst>
              <a:ext uri="{FF2B5EF4-FFF2-40B4-BE49-F238E27FC236}">
                <a16:creationId xmlns:a16="http://schemas.microsoft.com/office/drawing/2014/main" xmlns="" id="{6E6BB2BC-DC15-4087-9501-BB806B777B7E}"/>
              </a:ext>
            </a:extLst>
          </p:cNvPr>
          <p:cNvPicPr>
            <a:picLocks noChangeAspect="1"/>
          </p:cNvPicPr>
          <p:nvPr/>
        </p:nvPicPr>
        <p:blipFill>
          <a:blip r:embed="rId3">
            <a:extLst>
              <a:ext uri="{837473B0-CC2E-450A-ABE3-18F120FF3D39}">
                <a1611:picAttrSrcUrl xmlns:a1611="http://schemas.microsoft.com/office/drawing/2016/11/main" xmlns="" r:id="rId4"/>
              </a:ext>
            </a:extLst>
          </a:blip>
          <a:stretch>
            <a:fillRect/>
          </a:stretch>
        </p:blipFill>
        <p:spPr>
          <a:xfrm>
            <a:off x="4702114" y="925970"/>
            <a:ext cx="6916633" cy="4686018"/>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
        <p:nvSpPr>
          <p:cNvPr id="9" name="TextBox 8">
            <a:extLst>
              <a:ext uri="{FF2B5EF4-FFF2-40B4-BE49-F238E27FC236}">
                <a16:creationId xmlns:a16="http://schemas.microsoft.com/office/drawing/2014/main" xmlns="" id="{31112C74-B0E5-4785-A336-7A6CE841AB96}"/>
              </a:ext>
            </a:extLst>
          </p:cNvPr>
          <p:cNvSpPr txBox="1"/>
          <p:nvPr/>
        </p:nvSpPr>
        <p:spPr>
          <a:xfrm>
            <a:off x="8867085" y="5411933"/>
            <a:ext cx="2680542"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4" tooltip="http://en.wikipedia.org/wiki/File:Map_of_Oregon_NA.png">
                  <a:extLst>
                    <a:ext uri="{A12FA001-AC4F-418D-AE19-62706E023703}">
                      <ahyp:hlinkClr xmlns:ahyp="http://schemas.microsoft.com/office/drawing/2018/hyperlinkcolor" xmlns="" val="tx"/>
                    </a:ext>
                  </a:extLst>
                </a:hlinkClick>
              </a:rPr>
              <a:t>This Photo</a:t>
            </a:r>
            <a:r>
              <a:rPr lang="en-US" sz="700">
                <a:solidFill>
                  <a:srgbClr val="FFFFFF"/>
                </a:solidFill>
              </a:rPr>
              <a:t> by Unknown Author is licensed under </a:t>
            </a:r>
            <a:r>
              <a:rPr lang="en-US" sz="700">
                <a:solidFill>
                  <a:srgbClr val="FFFFFF"/>
                </a:solidFill>
                <a:hlinkClick r:id="rId5" tooltip="https://creativecommons.org/licenses/by-sa/3.0/">
                  <a:extLst>
                    <a:ext uri="{A12FA001-AC4F-418D-AE19-62706E023703}">
                      <ahyp:hlinkClr xmlns:ahyp="http://schemas.microsoft.com/office/drawing/2018/hyperlinkcolor" xmlns="" val="tx"/>
                    </a:ext>
                  </a:extLst>
                </a:hlinkClick>
              </a:rPr>
              <a:t>CC BY-SA</a:t>
            </a:r>
            <a:endParaRPr lang="en-US" sz="700">
              <a:solidFill>
                <a:srgbClr val="FFFFFF"/>
              </a:solidFill>
            </a:endParaRPr>
          </a:p>
        </p:txBody>
      </p:sp>
      <p:sp>
        <p:nvSpPr>
          <p:cNvPr id="18" name="Rectangle: Rounded Corners 17">
            <a:extLst>
              <a:ext uri="{FF2B5EF4-FFF2-40B4-BE49-F238E27FC236}">
                <a16:creationId xmlns:a16="http://schemas.microsoft.com/office/drawing/2014/main" xmlns="" id="{CAE3D29B-334A-4FDF-B263-83CC552B6035}"/>
              </a:ext>
            </a:extLst>
          </p:cNvPr>
          <p:cNvSpPr/>
          <p:nvPr/>
        </p:nvSpPr>
        <p:spPr>
          <a:xfrm>
            <a:off x="723515" y="2939759"/>
            <a:ext cx="3550596" cy="2251954"/>
          </a:xfrm>
          <a:prstGeom prst="round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200" dirty="0"/>
              <a:t>138 IBU</a:t>
            </a:r>
          </a:p>
        </p:txBody>
      </p:sp>
      <p:pic>
        <p:nvPicPr>
          <p:cNvPr id="6" name="Picture 5">
            <a:extLst>
              <a:ext uri="{FF2B5EF4-FFF2-40B4-BE49-F238E27FC236}">
                <a16:creationId xmlns:a16="http://schemas.microsoft.com/office/drawing/2014/main" xmlns="" id="{BFA3E45A-873A-42E9-A370-1ED38AB93872}"/>
              </a:ext>
            </a:extLst>
          </p:cNvPr>
          <p:cNvPicPr>
            <a:picLocks noChangeAspect="1"/>
          </p:cNvPicPr>
          <p:nvPr/>
        </p:nvPicPr>
        <p:blipFill>
          <a:blip r:embed="rId6"/>
          <a:stretch>
            <a:fillRect/>
          </a:stretch>
        </p:blipFill>
        <p:spPr>
          <a:xfrm rot="1040068">
            <a:off x="10006317" y="5555793"/>
            <a:ext cx="1809750" cy="752475"/>
          </a:xfrm>
          <a:prstGeom prst="rect">
            <a:avLst/>
          </a:prstGeom>
          <a:solidFill>
            <a:srgbClr val="FFFFFF">
              <a:shade val="85000"/>
            </a:srgbClr>
          </a:solidFill>
          <a:ln w="190500" cap="sq">
            <a:no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35601641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extLst/>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3942711-C54E-4A31-9A97-6F7F2789A5CE}"/>
              </a:ext>
            </a:extLst>
          </p:cNvPr>
          <p:cNvSpPr>
            <a:spLocks noGrp="1"/>
          </p:cNvSpPr>
          <p:nvPr>
            <p:ph type="title"/>
          </p:nvPr>
        </p:nvSpPr>
        <p:spPr>
          <a:xfrm>
            <a:off x="643191" y="609600"/>
            <a:ext cx="6573685" cy="1905000"/>
          </a:xfrm>
        </p:spPr>
        <p:txBody>
          <a:bodyPr>
            <a:normAutofit/>
          </a:bodyPr>
          <a:lstStyle/>
          <a:p>
            <a:pPr algn="ctr">
              <a:lnSpc>
                <a:spcPct val="90000"/>
              </a:lnSpc>
            </a:pPr>
            <a:r>
              <a:rPr lang="en-US" dirty="0"/>
              <a:t>Median Alcohol Content</a:t>
            </a:r>
            <a:br>
              <a:rPr lang="en-US" dirty="0"/>
            </a:br>
            <a:r>
              <a:rPr lang="en-US" dirty="0"/>
              <a:t>&amp;</a:t>
            </a:r>
            <a:br>
              <a:rPr lang="en-US" dirty="0"/>
            </a:br>
            <a:r>
              <a:rPr lang="en-US" dirty="0"/>
              <a:t>International Bitterness Units</a:t>
            </a:r>
          </a:p>
        </p:txBody>
      </p:sp>
      <p:sp>
        <p:nvSpPr>
          <p:cNvPr id="10" name="Content Placeholder 9">
            <a:extLst>
              <a:ext uri="{FF2B5EF4-FFF2-40B4-BE49-F238E27FC236}">
                <a16:creationId xmlns:a16="http://schemas.microsoft.com/office/drawing/2014/main" xmlns="" id="{CE4B747C-6D7D-42D0-81A2-8AB1D772E469}"/>
              </a:ext>
            </a:extLst>
          </p:cNvPr>
          <p:cNvSpPr>
            <a:spLocks noGrp="1"/>
          </p:cNvSpPr>
          <p:nvPr>
            <p:ph idx="1"/>
          </p:nvPr>
        </p:nvSpPr>
        <p:spPr>
          <a:xfrm>
            <a:off x="643192" y="2666999"/>
            <a:ext cx="6573684" cy="3750734"/>
          </a:xfrm>
        </p:spPr>
        <p:txBody>
          <a:bodyPr>
            <a:normAutofit/>
          </a:bodyPr>
          <a:lstStyle/>
          <a:p>
            <a:r>
              <a:rPr lang="en-US" sz="1800" dirty="0"/>
              <a:t>Top 5 Highest Median IBU’s Per State:</a:t>
            </a:r>
          </a:p>
          <a:p>
            <a:pPr lvl="1"/>
            <a:r>
              <a:rPr lang="en-US" sz="1600" dirty="0"/>
              <a:t>Maine (61)</a:t>
            </a:r>
          </a:p>
          <a:p>
            <a:pPr lvl="1"/>
            <a:r>
              <a:rPr lang="en-US" sz="1600" dirty="0"/>
              <a:t>West Virginia (57.5)</a:t>
            </a:r>
          </a:p>
          <a:p>
            <a:pPr lvl="1"/>
            <a:r>
              <a:rPr lang="en-US" sz="1600" dirty="0"/>
              <a:t>Florida &amp; Georgia (55)</a:t>
            </a:r>
          </a:p>
          <a:p>
            <a:pPr lvl="1"/>
            <a:r>
              <a:rPr lang="en-US" sz="1600" dirty="0"/>
              <a:t>Oregon (54)</a:t>
            </a:r>
          </a:p>
          <a:p>
            <a:r>
              <a:rPr lang="en-US" sz="1800" dirty="0"/>
              <a:t>Lowest 5 Median IBU’s Per State:</a:t>
            </a:r>
          </a:p>
          <a:p>
            <a:pPr lvl="1"/>
            <a:r>
              <a:rPr lang="en-US" sz="1600" dirty="0"/>
              <a:t>Wisconsin and Kansas (20)</a:t>
            </a:r>
          </a:p>
          <a:p>
            <a:pPr lvl="1"/>
            <a:r>
              <a:rPr lang="en-US" sz="1600" dirty="0"/>
              <a:t>Arizona (20.5)</a:t>
            </a:r>
          </a:p>
          <a:p>
            <a:pPr lvl="1"/>
            <a:r>
              <a:rPr lang="en-US" sz="1600" dirty="0"/>
              <a:t>Wyoming (21)</a:t>
            </a:r>
          </a:p>
          <a:p>
            <a:pPr lvl="1"/>
            <a:r>
              <a:rPr lang="en-US" sz="1600" dirty="0"/>
              <a:t>Hawaii (23)</a:t>
            </a:r>
          </a:p>
        </p:txBody>
      </p:sp>
      <p:pic>
        <p:nvPicPr>
          <p:cNvPr id="8" name="Content Placeholder 4">
            <a:extLst>
              <a:ext uri="{FF2B5EF4-FFF2-40B4-BE49-F238E27FC236}">
                <a16:creationId xmlns:a16="http://schemas.microsoft.com/office/drawing/2014/main" xmlns="" id="{AC2DD338-8709-40AE-88ED-16D7F960F75A}"/>
              </a:ext>
            </a:extLst>
          </p:cNvPr>
          <p:cNvPicPr>
            <a:picLocks noChangeAspect="1"/>
          </p:cNvPicPr>
          <p:nvPr/>
        </p:nvPicPr>
        <p:blipFill>
          <a:blip r:embed="rId3"/>
          <a:stretch>
            <a:fillRect/>
          </a:stretch>
        </p:blipFill>
        <p:spPr>
          <a:xfrm>
            <a:off x="7570839" y="943373"/>
            <a:ext cx="3976788" cy="4651213"/>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30707937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extLst/>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3942711-C54E-4A31-9A97-6F7F2789A5CE}"/>
              </a:ext>
            </a:extLst>
          </p:cNvPr>
          <p:cNvSpPr>
            <a:spLocks noGrp="1"/>
          </p:cNvSpPr>
          <p:nvPr>
            <p:ph type="title"/>
          </p:nvPr>
        </p:nvSpPr>
        <p:spPr>
          <a:xfrm>
            <a:off x="4888560" y="584540"/>
            <a:ext cx="6846277" cy="1242646"/>
          </a:xfrm>
        </p:spPr>
        <p:txBody>
          <a:bodyPr vert="horz" lIns="91440" tIns="45720" rIns="91440" bIns="45720" rtlCol="0" anchor="b">
            <a:normAutofit fontScale="90000"/>
          </a:bodyPr>
          <a:lstStyle/>
          <a:p>
            <a:pPr algn="ctr">
              <a:lnSpc>
                <a:spcPct val="90000"/>
              </a:lnSpc>
            </a:pPr>
            <a:r>
              <a:rPr lang="en-US" dirty="0">
                <a:effectLst>
                  <a:glow rad="38100">
                    <a:schemeClr val="bg1">
                      <a:lumMod val="65000"/>
                      <a:lumOff val="35000"/>
                      <a:alpha val="50000"/>
                    </a:schemeClr>
                  </a:glow>
                  <a:outerShdw blurRad="28575" dist="31750" dir="13200000" algn="tl" rotWithShape="0">
                    <a:srgbClr val="000000">
                      <a:alpha val="25000"/>
                    </a:srgbClr>
                  </a:outerShdw>
                </a:effectLst>
              </a:rPr>
              <a:t>Median Alcohol Content</a:t>
            </a:r>
            <a:br>
              <a:rPr lang="en-US" dirty="0">
                <a:effectLst>
                  <a:glow rad="38100">
                    <a:schemeClr val="bg1">
                      <a:lumMod val="65000"/>
                      <a:lumOff val="35000"/>
                      <a:alpha val="50000"/>
                    </a:schemeClr>
                  </a:glow>
                  <a:outerShdw blurRad="28575" dist="31750" dir="13200000" algn="tl" rotWithShape="0">
                    <a:srgbClr val="000000">
                      <a:alpha val="25000"/>
                    </a:srgbClr>
                  </a:outerShdw>
                </a:effectLst>
              </a:rPr>
            </a:br>
            <a:r>
              <a:rPr lang="en-US" dirty="0">
                <a:effectLst>
                  <a:glow rad="38100">
                    <a:schemeClr val="bg1">
                      <a:lumMod val="65000"/>
                      <a:lumOff val="35000"/>
                      <a:alpha val="50000"/>
                    </a:schemeClr>
                  </a:glow>
                  <a:outerShdw blurRad="28575" dist="31750" dir="13200000" algn="tl" rotWithShape="0">
                    <a:srgbClr val="000000">
                      <a:alpha val="25000"/>
                    </a:srgbClr>
                  </a:outerShdw>
                </a:effectLst>
              </a:rPr>
              <a:t>&amp;</a:t>
            </a:r>
            <a:br>
              <a:rPr lang="en-US" dirty="0">
                <a:effectLst>
                  <a:glow rad="38100">
                    <a:schemeClr val="bg1">
                      <a:lumMod val="65000"/>
                      <a:lumOff val="35000"/>
                      <a:alpha val="50000"/>
                    </a:schemeClr>
                  </a:glow>
                  <a:outerShdw blurRad="28575" dist="31750" dir="13200000" algn="tl" rotWithShape="0">
                    <a:srgbClr val="000000">
                      <a:alpha val="25000"/>
                    </a:srgbClr>
                  </a:outerShdw>
                </a:effectLst>
              </a:rPr>
            </a:br>
            <a:r>
              <a:rPr lang="en-US" dirty="0">
                <a:effectLst>
                  <a:glow rad="38100">
                    <a:schemeClr val="bg1">
                      <a:lumMod val="65000"/>
                      <a:lumOff val="35000"/>
                      <a:alpha val="50000"/>
                    </a:schemeClr>
                  </a:glow>
                  <a:outerShdw blurRad="28575" dist="31750" dir="13200000" algn="tl" rotWithShape="0">
                    <a:srgbClr val="000000">
                      <a:alpha val="25000"/>
                    </a:srgbClr>
                  </a:outerShdw>
                </a:effectLst>
              </a:rPr>
              <a:t>International Bitterness Units</a:t>
            </a:r>
          </a:p>
        </p:txBody>
      </p:sp>
      <p:sp>
        <p:nvSpPr>
          <p:cNvPr id="10" name="Content Placeholder 9">
            <a:extLst>
              <a:ext uri="{FF2B5EF4-FFF2-40B4-BE49-F238E27FC236}">
                <a16:creationId xmlns:a16="http://schemas.microsoft.com/office/drawing/2014/main" xmlns="" id="{CE4B747C-6D7D-42D0-81A2-8AB1D772E469}"/>
              </a:ext>
            </a:extLst>
          </p:cNvPr>
          <p:cNvSpPr>
            <a:spLocks noGrp="1"/>
          </p:cNvSpPr>
          <p:nvPr>
            <p:ph idx="1"/>
          </p:nvPr>
        </p:nvSpPr>
        <p:spPr>
          <a:xfrm>
            <a:off x="5090160" y="2133600"/>
            <a:ext cx="6443078" cy="4024977"/>
          </a:xfrm>
        </p:spPr>
        <p:txBody>
          <a:bodyPr vert="horz" lIns="91440" tIns="45720" rIns="91440" bIns="45720" rtlCol="0" anchor="t">
            <a:normAutofit/>
          </a:bodyPr>
          <a:lstStyle/>
          <a:p>
            <a:r>
              <a:rPr lang="en-US" dirty="0"/>
              <a:t>Wide range of ABV’s</a:t>
            </a:r>
          </a:p>
          <a:p>
            <a:pPr lvl="1"/>
            <a:r>
              <a:rPr lang="en-US" sz="2000" dirty="0"/>
              <a:t>5.5% (Delaware) to 12.8% (Colorado)</a:t>
            </a:r>
          </a:p>
          <a:p>
            <a:r>
              <a:rPr lang="en-US" dirty="0"/>
              <a:t>After New York, the next 13 state’s ABV’s are 9.9%</a:t>
            </a:r>
          </a:p>
          <a:p>
            <a:r>
              <a:rPr lang="en-US" dirty="0"/>
              <a:t>A sizable portion of the beers in the dataset have an ABV at or around 9-10%</a:t>
            </a:r>
          </a:p>
          <a:p>
            <a:pPr lvl="1"/>
            <a:r>
              <a:rPr lang="en-US" dirty="0"/>
              <a:t>The median of the median ABV’s is 9%</a:t>
            </a:r>
          </a:p>
          <a:p>
            <a:pPr lvl="1"/>
            <a:r>
              <a:rPr lang="en-US" sz="2000" dirty="0"/>
              <a:t>The median of the median ABV’s in each state is 9%</a:t>
            </a:r>
          </a:p>
          <a:p>
            <a:pPr lvl="1"/>
            <a:r>
              <a:rPr lang="en-US" sz="2000" dirty="0"/>
              <a:t>The third quartile of the median ABV’s in each state is 9.9%</a:t>
            </a:r>
          </a:p>
          <a:p>
            <a:pPr lvl="1"/>
            <a:endParaRPr lang="en-US" sz="2000" dirty="0"/>
          </a:p>
          <a:p>
            <a:pPr marL="457200" lvl="1" indent="0">
              <a:buNone/>
            </a:pPr>
            <a:endParaRPr lang="en-US" sz="2000" dirty="0"/>
          </a:p>
        </p:txBody>
      </p:sp>
      <p:pic>
        <p:nvPicPr>
          <p:cNvPr id="8" name="Content Placeholder 4">
            <a:extLst>
              <a:ext uri="{FF2B5EF4-FFF2-40B4-BE49-F238E27FC236}">
                <a16:creationId xmlns:a16="http://schemas.microsoft.com/office/drawing/2014/main" xmlns="" id="{AC2DD338-8709-40AE-88ED-16D7F960F75A}"/>
              </a:ext>
            </a:extLst>
          </p:cNvPr>
          <p:cNvPicPr>
            <a:picLocks noChangeAspect="1"/>
          </p:cNvPicPr>
          <p:nvPr/>
        </p:nvPicPr>
        <p:blipFill>
          <a:blip r:embed="rId3"/>
          <a:stretch>
            <a:fillRect/>
          </a:stretch>
        </p:blipFill>
        <p:spPr>
          <a:xfrm>
            <a:off x="658762" y="1053463"/>
            <a:ext cx="4062167" cy="4751073"/>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22512274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extLst/>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028029A-AA3D-423E-9040-500A11652D95}"/>
              </a:ext>
            </a:extLst>
          </p:cNvPr>
          <p:cNvSpPr>
            <a:spLocks noGrp="1"/>
          </p:cNvSpPr>
          <p:nvPr>
            <p:ph type="title"/>
          </p:nvPr>
        </p:nvSpPr>
        <p:spPr>
          <a:xfrm>
            <a:off x="-442702" y="4883425"/>
            <a:ext cx="6150510" cy="1682613"/>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IBU vs ABV Relationship?</a:t>
            </a:r>
          </a:p>
        </p:txBody>
      </p:sp>
      <p:pic>
        <p:nvPicPr>
          <p:cNvPr id="7" name="Content Placeholder 6">
            <a:extLst>
              <a:ext uri="{FF2B5EF4-FFF2-40B4-BE49-F238E27FC236}">
                <a16:creationId xmlns:a16="http://schemas.microsoft.com/office/drawing/2014/main" xmlns="" id="{E90BCEE2-2B88-864E-9FDA-744195F8BFC9}"/>
              </a:ext>
            </a:extLst>
          </p:cNvPr>
          <p:cNvPicPr>
            <a:picLocks noGrp="1" noChangeAspect="1"/>
          </p:cNvPicPr>
          <p:nvPr>
            <p:ph idx="1"/>
          </p:nvPr>
        </p:nvPicPr>
        <p:blipFill>
          <a:blip r:embed="rId3"/>
          <a:stretch>
            <a:fillRect/>
          </a:stretch>
        </p:blipFill>
        <p:spPr>
          <a:xfrm>
            <a:off x="5314121" y="456254"/>
            <a:ext cx="6361044" cy="5149417"/>
          </a:xfrm>
        </p:spPr>
      </p:pic>
    </p:spTree>
    <p:extLst>
      <p:ext uri="{BB962C8B-B14F-4D97-AF65-F5344CB8AC3E}">
        <p14:creationId xmlns:p14="http://schemas.microsoft.com/office/powerpoint/2010/main" val="8954377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028029A-AA3D-423E-9040-500A11652D95}"/>
              </a:ext>
            </a:extLst>
          </p:cNvPr>
          <p:cNvSpPr>
            <a:spLocks noGrp="1"/>
          </p:cNvSpPr>
          <p:nvPr>
            <p:ph type="title"/>
          </p:nvPr>
        </p:nvSpPr>
        <p:spPr>
          <a:xfrm>
            <a:off x="-273741" y="5043701"/>
            <a:ext cx="10928488" cy="1682613"/>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Median IBU and ABV’s per state</a:t>
            </a:r>
          </a:p>
        </p:txBody>
      </p:sp>
      <p:pic>
        <p:nvPicPr>
          <p:cNvPr id="6" name="Content Placeholder 5">
            <a:extLst>
              <a:ext uri="{FF2B5EF4-FFF2-40B4-BE49-F238E27FC236}">
                <a16:creationId xmlns:a16="http://schemas.microsoft.com/office/drawing/2014/main" xmlns="" id="{540FD9FC-B96C-AC4A-AAFE-0B5A4D4F378D}"/>
              </a:ext>
            </a:extLst>
          </p:cNvPr>
          <p:cNvPicPr>
            <a:picLocks noGrp="1" noChangeAspect="1"/>
          </p:cNvPicPr>
          <p:nvPr>
            <p:ph idx="1"/>
          </p:nvPr>
        </p:nvPicPr>
        <p:blipFill>
          <a:blip r:embed="rId2"/>
          <a:stretch>
            <a:fillRect/>
          </a:stretch>
        </p:blipFill>
        <p:spPr>
          <a:xfrm>
            <a:off x="237399" y="414129"/>
            <a:ext cx="5718882" cy="4629572"/>
          </a:xfrm>
        </p:spPr>
      </p:pic>
      <p:pic>
        <p:nvPicPr>
          <p:cNvPr id="9" name="Picture 8">
            <a:extLst>
              <a:ext uri="{FF2B5EF4-FFF2-40B4-BE49-F238E27FC236}">
                <a16:creationId xmlns:a16="http://schemas.microsoft.com/office/drawing/2014/main" xmlns="" id="{3879236F-3B7C-564B-9F89-2BEC8B1C8C89}"/>
              </a:ext>
            </a:extLst>
          </p:cNvPr>
          <p:cNvPicPr>
            <a:picLocks noChangeAspect="1"/>
          </p:cNvPicPr>
          <p:nvPr/>
        </p:nvPicPr>
        <p:blipFill>
          <a:blip r:embed="rId3"/>
          <a:stretch>
            <a:fillRect/>
          </a:stretch>
        </p:blipFill>
        <p:spPr>
          <a:xfrm>
            <a:off x="6208070" y="414129"/>
            <a:ext cx="5718883" cy="4629572"/>
          </a:xfrm>
          <a:prstGeom prst="rect">
            <a:avLst/>
          </a:prstGeom>
        </p:spPr>
      </p:pic>
    </p:spTree>
    <p:extLst>
      <p:ext uri="{BB962C8B-B14F-4D97-AF65-F5344CB8AC3E}">
        <p14:creationId xmlns:p14="http://schemas.microsoft.com/office/powerpoint/2010/main" val="12092082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extLst/>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94254D1-3732-4AD8-BEA6-F52F5029BF22}"/>
              </a:ext>
            </a:extLst>
          </p:cNvPr>
          <p:cNvSpPr>
            <a:spLocks noGrp="1"/>
          </p:cNvSpPr>
          <p:nvPr>
            <p:ph type="title"/>
          </p:nvPr>
        </p:nvSpPr>
        <p:spPr>
          <a:xfrm>
            <a:off x="575163" y="988403"/>
            <a:ext cx="6150510" cy="3200400"/>
          </a:xfrm>
        </p:spPr>
        <p:txBody>
          <a:bodyPr vert="horz" lIns="91440" tIns="45720" rIns="91440" bIns="45720" rtlCol="0" anchor="b">
            <a:normAutofit/>
          </a:bodyPr>
          <a:lstStyle/>
          <a:p>
            <a:pPr algn="ctr"/>
            <a:r>
              <a:rPr lang="en-US" sz="6000" b="1" dirty="0">
                <a:effectLst>
                  <a:glow rad="38100">
                    <a:schemeClr val="bg1">
                      <a:lumMod val="65000"/>
                      <a:lumOff val="35000"/>
                      <a:alpha val="50000"/>
                    </a:schemeClr>
                  </a:glow>
                  <a:outerShdw blurRad="28575" dist="31750" dir="13200000" algn="tl" rotWithShape="0">
                    <a:srgbClr val="000000">
                      <a:alpha val="25000"/>
                    </a:srgbClr>
                  </a:outerShdw>
                </a:effectLst>
              </a:rPr>
              <a:t>Questions?</a:t>
            </a:r>
          </a:p>
        </p:txBody>
      </p:sp>
      <p:pic>
        <p:nvPicPr>
          <p:cNvPr id="7" name="Graphic 6">
            <a:extLst>
              <a:ext uri="{FF2B5EF4-FFF2-40B4-BE49-F238E27FC236}">
                <a16:creationId xmlns:a16="http://schemas.microsoft.com/office/drawing/2014/main" xmlns="" id="{ACAAF5D7-299C-47E0-BF58-5B55CABE4EA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6725673" y="1168283"/>
            <a:ext cx="4521434" cy="4521434"/>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13610375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extLst/>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E34CBEB-34F7-4AB3-83C8-A33C24B1BCDB}"/>
              </a:ext>
            </a:extLst>
          </p:cNvPr>
          <p:cNvSpPr>
            <a:spLocks noGrp="1"/>
          </p:cNvSpPr>
          <p:nvPr>
            <p:ph type="title"/>
          </p:nvPr>
        </p:nvSpPr>
        <p:spPr>
          <a:xfrm>
            <a:off x="5309418" y="609600"/>
            <a:ext cx="6223821" cy="3642851"/>
          </a:xfrm>
        </p:spPr>
        <p:txBody>
          <a:bodyPr vert="horz" lIns="91440" tIns="45720" rIns="91440" bIns="45720" rtlCol="0" anchor="b">
            <a:normAutofit/>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Thank You for allowing us to partner with you</a:t>
            </a:r>
          </a:p>
        </p:txBody>
      </p:sp>
      <p:pic>
        <p:nvPicPr>
          <p:cNvPr id="6" name="Content Placeholder 5">
            <a:extLst>
              <a:ext uri="{FF2B5EF4-FFF2-40B4-BE49-F238E27FC236}">
                <a16:creationId xmlns:a16="http://schemas.microsoft.com/office/drawing/2014/main" xmlns="" id="{EF16F42C-88CE-4C70-A627-FAB179709721}"/>
              </a:ext>
            </a:extLst>
          </p:cNvPr>
          <p:cNvPicPr>
            <a:picLocks noGrp="1" noChangeAspect="1"/>
          </p:cNvPicPr>
          <p:nvPr>
            <p:ph idx="1"/>
          </p:nvPr>
        </p:nvPicPr>
        <p:blipFill>
          <a:blip r:embed="rId3"/>
          <a:stretch>
            <a:fillRect/>
          </a:stretch>
        </p:blipFill>
        <p:spPr>
          <a:xfrm>
            <a:off x="651017" y="620720"/>
            <a:ext cx="3967278" cy="5607461"/>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7233488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extLst/>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F958B2D-D08B-4186-A513-D0433FDECA2F}"/>
              </a:ext>
            </a:extLst>
          </p:cNvPr>
          <p:cNvSpPr>
            <a:spLocks noGrp="1"/>
          </p:cNvSpPr>
          <p:nvPr>
            <p:ph type="title"/>
          </p:nvPr>
        </p:nvSpPr>
        <p:spPr>
          <a:xfrm>
            <a:off x="164123" y="1430179"/>
            <a:ext cx="3798760" cy="3675908"/>
          </a:xfrm>
        </p:spPr>
        <p:txBody>
          <a:bodyPr anchor="ctr">
            <a:normAutofit/>
          </a:bodyPr>
          <a:lstStyle/>
          <a:p>
            <a:pPr algn="ctr"/>
            <a:r>
              <a:rPr lang="en-US" sz="3600" dirty="0"/>
              <a:t>The TAJAR, Inc Team:</a:t>
            </a:r>
          </a:p>
        </p:txBody>
      </p:sp>
      <p:sp>
        <p:nvSpPr>
          <p:cNvPr id="10" name="Rectangle 9">
            <a:extLst>
              <a:ext uri="{FF2B5EF4-FFF2-40B4-BE49-F238E27FC236}">
                <a16:creationId xmlns:a16="http://schemas.microsoft.com/office/drawing/2014/main" xmlns="" id="{2937621F-3E53-4946-844E-C51246BFA1F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59934" y="0"/>
            <a:ext cx="8132066" cy="6858000"/>
          </a:xfrm>
          <a:prstGeom prst="rect">
            <a:avLst/>
          </a:prstGeom>
          <a:solidFill>
            <a:schemeClr val="bg2"/>
          </a:solidFill>
          <a:ln>
            <a:noFill/>
          </a:ln>
          <a:effectLst>
            <a:innerShdw blurRad="63500" dist="508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xmlns="" id="{C5A64FE9-0F66-460B-89A3-79E9789ED124}"/>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69971" y="0"/>
            <a:ext cx="0" cy="6858000"/>
          </a:xfrm>
          <a:prstGeom prst="line">
            <a:avLst/>
          </a:prstGeom>
          <a:solidFill>
            <a:srgbClr val="FFFFFF"/>
          </a:solidFill>
          <a:ln w="38100" cap="flat">
            <a:gradFill flip="none" rotWithShape="1">
              <a:gsLst>
                <a:gs pos="0">
                  <a:srgbClr val="363D46"/>
                </a:gs>
                <a:gs pos="100000">
                  <a:srgbClr val="363D46">
                    <a:lumMod val="75000"/>
                  </a:srgbClr>
                </a:gs>
              </a:gsLst>
              <a:lin ang="5400000" scaled="0"/>
              <a:tileRect/>
            </a:gradFill>
            <a:miter lim="800000"/>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cxnSp>
      <p:sp>
        <p:nvSpPr>
          <p:cNvPr id="14" name="Rectangle 13">
            <a:extLst>
              <a:ext uri="{FF2B5EF4-FFF2-40B4-BE49-F238E27FC236}">
                <a16:creationId xmlns:a16="http://schemas.microsoft.com/office/drawing/2014/main" xmlns="" id="{69DBA25F-9778-4AAE-BA46-C1D8CB68E71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894952" y="3195797"/>
            <a:ext cx="6858000" cy="466406"/>
          </a:xfrm>
          <a:prstGeom prst="rect">
            <a:avLst/>
          </a:prstGeom>
          <a:gradFill>
            <a:gsLst>
              <a:gs pos="0">
                <a:srgbClr val="363D46">
                  <a:alpha val="0"/>
                </a:srgbClr>
              </a:gs>
              <a:gs pos="100000">
                <a:srgbClr val="363D46">
                  <a:lumMod val="75000"/>
                </a:srgbClr>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 name="Freeform: Shape 3">
            <a:extLst>
              <a:ext uri="{FF2B5EF4-FFF2-40B4-BE49-F238E27FC236}">
                <a16:creationId xmlns:a16="http://schemas.microsoft.com/office/drawing/2014/main" xmlns="" id="{4C22FB27-E9E3-4B73-93D2-B3F0704A33C0}"/>
              </a:ext>
            </a:extLst>
          </p:cNvPr>
          <p:cNvSpPr/>
          <p:nvPr/>
        </p:nvSpPr>
        <p:spPr>
          <a:xfrm>
            <a:off x="5054375" y="967845"/>
            <a:ext cx="6046132" cy="839474"/>
          </a:xfrm>
          <a:custGeom>
            <a:avLst/>
            <a:gdLst>
              <a:gd name="connsiteX0" fmla="*/ 0 w 6046132"/>
              <a:gd name="connsiteY0" fmla="*/ 139915 h 839474"/>
              <a:gd name="connsiteX1" fmla="*/ 139915 w 6046132"/>
              <a:gd name="connsiteY1" fmla="*/ 0 h 839474"/>
              <a:gd name="connsiteX2" fmla="*/ 5906217 w 6046132"/>
              <a:gd name="connsiteY2" fmla="*/ 0 h 839474"/>
              <a:gd name="connsiteX3" fmla="*/ 6046132 w 6046132"/>
              <a:gd name="connsiteY3" fmla="*/ 139915 h 839474"/>
              <a:gd name="connsiteX4" fmla="*/ 6046132 w 6046132"/>
              <a:gd name="connsiteY4" fmla="*/ 699559 h 839474"/>
              <a:gd name="connsiteX5" fmla="*/ 5906217 w 6046132"/>
              <a:gd name="connsiteY5" fmla="*/ 839474 h 839474"/>
              <a:gd name="connsiteX6" fmla="*/ 139915 w 6046132"/>
              <a:gd name="connsiteY6" fmla="*/ 839474 h 839474"/>
              <a:gd name="connsiteX7" fmla="*/ 0 w 6046132"/>
              <a:gd name="connsiteY7" fmla="*/ 699559 h 839474"/>
              <a:gd name="connsiteX8" fmla="*/ 0 w 6046132"/>
              <a:gd name="connsiteY8" fmla="*/ 139915 h 839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46132" h="839474">
                <a:moveTo>
                  <a:pt x="0" y="139915"/>
                </a:moveTo>
                <a:cubicBezTo>
                  <a:pt x="0" y="62642"/>
                  <a:pt x="62642" y="0"/>
                  <a:pt x="139915" y="0"/>
                </a:cubicBezTo>
                <a:lnTo>
                  <a:pt x="5906217" y="0"/>
                </a:lnTo>
                <a:cubicBezTo>
                  <a:pt x="5983490" y="0"/>
                  <a:pt x="6046132" y="62642"/>
                  <a:pt x="6046132" y="139915"/>
                </a:cubicBezTo>
                <a:lnTo>
                  <a:pt x="6046132" y="699559"/>
                </a:lnTo>
                <a:cubicBezTo>
                  <a:pt x="6046132" y="776832"/>
                  <a:pt x="5983490" y="839474"/>
                  <a:pt x="5906217" y="839474"/>
                </a:cubicBezTo>
                <a:lnTo>
                  <a:pt x="139915" y="839474"/>
                </a:lnTo>
                <a:cubicBezTo>
                  <a:pt x="62642" y="839474"/>
                  <a:pt x="0" y="776832"/>
                  <a:pt x="0" y="699559"/>
                </a:cubicBezTo>
                <a:lnTo>
                  <a:pt x="0" y="139915"/>
                </a:lnTo>
                <a:close/>
              </a:path>
            </a:pathLst>
          </a:cu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174330" tIns="174330" rIns="174330" bIns="174330" numCol="1" spcCol="1270" anchor="ctr" anchorCtr="0">
            <a:noAutofit/>
          </a:bodyPr>
          <a:lstStyle/>
          <a:p>
            <a:pPr marL="0" lvl="0" indent="0" algn="l" defTabSz="1555750">
              <a:lnSpc>
                <a:spcPct val="90000"/>
              </a:lnSpc>
              <a:spcBef>
                <a:spcPct val="0"/>
              </a:spcBef>
              <a:spcAft>
                <a:spcPct val="35000"/>
              </a:spcAft>
              <a:buNone/>
            </a:pPr>
            <a:r>
              <a:rPr lang="en-US" sz="3500" b="1" kern="1200" dirty="0" smtClean="0">
                <a:solidFill>
                  <a:schemeClr val="bg2"/>
                </a:solidFill>
              </a:rPr>
              <a:t>T</a:t>
            </a:r>
            <a:r>
              <a:rPr lang="en-US" sz="3500" kern="1200" dirty="0" smtClean="0"/>
              <a:t>ori </a:t>
            </a:r>
            <a:r>
              <a:rPr lang="en-US" sz="3500" kern="1200" dirty="0" err="1" smtClean="0"/>
              <a:t>Wheelis</a:t>
            </a:r>
            <a:endParaRPr lang="en-US" sz="3500" kern="1200" dirty="0"/>
          </a:p>
        </p:txBody>
      </p:sp>
      <p:sp>
        <p:nvSpPr>
          <p:cNvPr id="6" name="Freeform: Shape 5">
            <a:extLst>
              <a:ext uri="{FF2B5EF4-FFF2-40B4-BE49-F238E27FC236}">
                <a16:creationId xmlns:a16="http://schemas.microsoft.com/office/drawing/2014/main" xmlns="" id="{DB2A36B7-0823-445A-8A79-8FDED4F5FCE5}"/>
              </a:ext>
            </a:extLst>
          </p:cNvPr>
          <p:cNvSpPr/>
          <p:nvPr/>
        </p:nvSpPr>
        <p:spPr>
          <a:xfrm>
            <a:off x="5054375" y="1908120"/>
            <a:ext cx="6046132" cy="839474"/>
          </a:xfrm>
          <a:custGeom>
            <a:avLst/>
            <a:gdLst>
              <a:gd name="connsiteX0" fmla="*/ 0 w 6046132"/>
              <a:gd name="connsiteY0" fmla="*/ 139915 h 839474"/>
              <a:gd name="connsiteX1" fmla="*/ 139915 w 6046132"/>
              <a:gd name="connsiteY1" fmla="*/ 0 h 839474"/>
              <a:gd name="connsiteX2" fmla="*/ 5906217 w 6046132"/>
              <a:gd name="connsiteY2" fmla="*/ 0 h 839474"/>
              <a:gd name="connsiteX3" fmla="*/ 6046132 w 6046132"/>
              <a:gd name="connsiteY3" fmla="*/ 139915 h 839474"/>
              <a:gd name="connsiteX4" fmla="*/ 6046132 w 6046132"/>
              <a:gd name="connsiteY4" fmla="*/ 699559 h 839474"/>
              <a:gd name="connsiteX5" fmla="*/ 5906217 w 6046132"/>
              <a:gd name="connsiteY5" fmla="*/ 839474 h 839474"/>
              <a:gd name="connsiteX6" fmla="*/ 139915 w 6046132"/>
              <a:gd name="connsiteY6" fmla="*/ 839474 h 839474"/>
              <a:gd name="connsiteX7" fmla="*/ 0 w 6046132"/>
              <a:gd name="connsiteY7" fmla="*/ 699559 h 839474"/>
              <a:gd name="connsiteX8" fmla="*/ 0 w 6046132"/>
              <a:gd name="connsiteY8" fmla="*/ 139915 h 839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46132" h="839474">
                <a:moveTo>
                  <a:pt x="0" y="139915"/>
                </a:moveTo>
                <a:cubicBezTo>
                  <a:pt x="0" y="62642"/>
                  <a:pt x="62642" y="0"/>
                  <a:pt x="139915" y="0"/>
                </a:cubicBezTo>
                <a:lnTo>
                  <a:pt x="5906217" y="0"/>
                </a:lnTo>
                <a:cubicBezTo>
                  <a:pt x="5983490" y="0"/>
                  <a:pt x="6046132" y="62642"/>
                  <a:pt x="6046132" y="139915"/>
                </a:cubicBezTo>
                <a:lnTo>
                  <a:pt x="6046132" y="699559"/>
                </a:lnTo>
                <a:cubicBezTo>
                  <a:pt x="6046132" y="776832"/>
                  <a:pt x="5983490" y="839474"/>
                  <a:pt x="5906217" y="839474"/>
                </a:cubicBezTo>
                <a:lnTo>
                  <a:pt x="139915" y="839474"/>
                </a:lnTo>
                <a:cubicBezTo>
                  <a:pt x="62642" y="839474"/>
                  <a:pt x="0" y="776832"/>
                  <a:pt x="0" y="699559"/>
                </a:cubicBezTo>
                <a:lnTo>
                  <a:pt x="0" y="139915"/>
                </a:lnTo>
                <a:close/>
              </a:path>
            </a:pathLst>
          </a:cu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174330" tIns="174330" rIns="174330" bIns="174330" numCol="1" spcCol="1270" anchor="ctr" anchorCtr="0">
            <a:noAutofit/>
          </a:bodyPr>
          <a:lstStyle/>
          <a:p>
            <a:pPr marL="0" lvl="0" indent="0" algn="l" defTabSz="1555750">
              <a:lnSpc>
                <a:spcPct val="90000"/>
              </a:lnSpc>
              <a:spcBef>
                <a:spcPct val="0"/>
              </a:spcBef>
              <a:spcAft>
                <a:spcPct val="35000"/>
              </a:spcAft>
              <a:buNone/>
            </a:pPr>
            <a:r>
              <a:rPr lang="en-US" sz="3500" b="1" kern="1200" dirty="0">
                <a:solidFill>
                  <a:schemeClr val="bg2"/>
                </a:solidFill>
              </a:rPr>
              <a:t>A</a:t>
            </a:r>
            <a:r>
              <a:rPr lang="en-US" sz="3500" kern="1200" dirty="0"/>
              <a:t>ndy Ho</a:t>
            </a:r>
          </a:p>
        </p:txBody>
      </p:sp>
      <p:sp>
        <p:nvSpPr>
          <p:cNvPr id="7" name="Freeform: Shape 6">
            <a:extLst>
              <a:ext uri="{FF2B5EF4-FFF2-40B4-BE49-F238E27FC236}">
                <a16:creationId xmlns:a16="http://schemas.microsoft.com/office/drawing/2014/main" xmlns="" id="{B417BCCD-A24C-44EF-AAA7-8AC2AAC9014C}"/>
              </a:ext>
            </a:extLst>
          </p:cNvPr>
          <p:cNvSpPr/>
          <p:nvPr/>
        </p:nvSpPr>
        <p:spPr>
          <a:xfrm>
            <a:off x="5054375" y="2848395"/>
            <a:ext cx="6046132" cy="839474"/>
          </a:xfrm>
          <a:custGeom>
            <a:avLst/>
            <a:gdLst>
              <a:gd name="connsiteX0" fmla="*/ 0 w 6046132"/>
              <a:gd name="connsiteY0" fmla="*/ 139915 h 839474"/>
              <a:gd name="connsiteX1" fmla="*/ 139915 w 6046132"/>
              <a:gd name="connsiteY1" fmla="*/ 0 h 839474"/>
              <a:gd name="connsiteX2" fmla="*/ 5906217 w 6046132"/>
              <a:gd name="connsiteY2" fmla="*/ 0 h 839474"/>
              <a:gd name="connsiteX3" fmla="*/ 6046132 w 6046132"/>
              <a:gd name="connsiteY3" fmla="*/ 139915 h 839474"/>
              <a:gd name="connsiteX4" fmla="*/ 6046132 w 6046132"/>
              <a:gd name="connsiteY4" fmla="*/ 699559 h 839474"/>
              <a:gd name="connsiteX5" fmla="*/ 5906217 w 6046132"/>
              <a:gd name="connsiteY5" fmla="*/ 839474 h 839474"/>
              <a:gd name="connsiteX6" fmla="*/ 139915 w 6046132"/>
              <a:gd name="connsiteY6" fmla="*/ 839474 h 839474"/>
              <a:gd name="connsiteX7" fmla="*/ 0 w 6046132"/>
              <a:gd name="connsiteY7" fmla="*/ 699559 h 839474"/>
              <a:gd name="connsiteX8" fmla="*/ 0 w 6046132"/>
              <a:gd name="connsiteY8" fmla="*/ 139915 h 839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46132" h="839474">
                <a:moveTo>
                  <a:pt x="0" y="139915"/>
                </a:moveTo>
                <a:cubicBezTo>
                  <a:pt x="0" y="62642"/>
                  <a:pt x="62642" y="0"/>
                  <a:pt x="139915" y="0"/>
                </a:cubicBezTo>
                <a:lnTo>
                  <a:pt x="5906217" y="0"/>
                </a:lnTo>
                <a:cubicBezTo>
                  <a:pt x="5983490" y="0"/>
                  <a:pt x="6046132" y="62642"/>
                  <a:pt x="6046132" y="139915"/>
                </a:cubicBezTo>
                <a:lnTo>
                  <a:pt x="6046132" y="699559"/>
                </a:lnTo>
                <a:cubicBezTo>
                  <a:pt x="6046132" y="776832"/>
                  <a:pt x="5983490" y="839474"/>
                  <a:pt x="5906217" y="839474"/>
                </a:cubicBezTo>
                <a:lnTo>
                  <a:pt x="139915" y="839474"/>
                </a:lnTo>
                <a:cubicBezTo>
                  <a:pt x="62642" y="839474"/>
                  <a:pt x="0" y="776832"/>
                  <a:pt x="0" y="699559"/>
                </a:cubicBezTo>
                <a:lnTo>
                  <a:pt x="0" y="139915"/>
                </a:lnTo>
                <a:close/>
              </a:path>
            </a:pathLst>
          </a:cu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174330" tIns="174330" rIns="174330" bIns="174330" numCol="1" spcCol="1270" anchor="ctr" anchorCtr="0">
            <a:noAutofit/>
          </a:bodyPr>
          <a:lstStyle/>
          <a:p>
            <a:pPr marL="0" lvl="0" indent="0" algn="l" defTabSz="1555750">
              <a:lnSpc>
                <a:spcPct val="90000"/>
              </a:lnSpc>
              <a:spcBef>
                <a:spcPct val="0"/>
              </a:spcBef>
              <a:spcAft>
                <a:spcPct val="35000"/>
              </a:spcAft>
              <a:buNone/>
            </a:pPr>
            <a:r>
              <a:rPr lang="en-US" sz="3500" b="1" kern="1200" dirty="0" smtClean="0">
                <a:solidFill>
                  <a:schemeClr val="bg2"/>
                </a:solidFill>
              </a:rPr>
              <a:t>J</a:t>
            </a:r>
            <a:r>
              <a:rPr lang="en-US" sz="3500" kern="1200" dirty="0" smtClean="0"/>
              <a:t>odi </a:t>
            </a:r>
            <a:r>
              <a:rPr lang="en-US" sz="3500" kern="1200" dirty="0" err="1" smtClean="0"/>
              <a:t>Paford</a:t>
            </a:r>
            <a:endParaRPr lang="en-US" sz="3500" kern="1200" dirty="0"/>
          </a:p>
        </p:txBody>
      </p:sp>
      <p:sp>
        <p:nvSpPr>
          <p:cNvPr id="8" name="Freeform: Shape 7">
            <a:extLst>
              <a:ext uri="{FF2B5EF4-FFF2-40B4-BE49-F238E27FC236}">
                <a16:creationId xmlns:a16="http://schemas.microsoft.com/office/drawing/2014/main" xmlns="" id="{D72348BA-B2C5-459C-9A85-AD8D4751C469}"/>
              </a:ext>
            </a:extLst>
          </p:cNvPr>
          <p:cNvSpPr/>
          <p:nvPr/>
        </p:nvSpPr>
        <p:spPr>
          <a:xfrm>
            <a:off x="5054375" y="3788670"/>
            <a:ext cx="6046132" cy="839474"/>
          </a:xfrm>
          <a:custGeom>
            <a:avLst/>
            <a:gdLst>
              <a:gd name="connsiteX0" fmla="*/ 0 w 6046132"/>
              <a:gd name="connsiteY0" fmla="*/ 139915 h 839474"/>
              <a:gd name="connsiteX1" fmla="*/ 139915 w 6046132"/>
              <a:gd name="connsiteY1" fmla="*/ 0 h 839474"/>
              <a:gd name="connsiteX2" fmla="*/ 5906217 w 6046132"/>
              <a:gd name="connsiteY2" fmla="*/ 0 h 839474"/>
              <a:gd name="connsiteX3" fmla="*/ 6046132 w 6046132"/>
              <a:gd name="connsiteY3" fmla="*/ 139915 h 839474"/>
              <a:gd name="connsiteX4" fmla="*/ 6046132 w 6046132"/>
              <a:gd name="connsiteY4" fmla="*/ 699559 h 839474"/>
              <a:gd name="connsiteX5" fmla="*/ 5906217 w 6046132"/>
              <a:gd name="connsiteY5" fmla="*/ 839474 h 839474"/>
              <a:gd name="connsiteX6" fmla="*/ 139915 w 6046132"/>
              <a:gd name="connsiteY6" fmla="*/ 839474 h 839474"/>
              <a:gd name="connsiteX7" fmla="*/ 0 w 6046132"/>
              <a:gd name="connsiteY7" fmla="*/ 699559 h 839474"/>
              <a:gd name="connsiteX8" fmla="*/ 0 w 6046132"/>
              <a:gd name="connsiteY8" fmla="*/ 139915 h 839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46132" h="839474">
                <a:moveTo>
                  <a:pt x="0" y="139915"/>
                </a:moveTo>
                <a:cubicBezTo>
                  <a:pt x="0" y="62642"/>
                  <a:pt x="62642" y="0"/>
                  <a:pt x="139915" y="0"/>
                </a:cubicBezTo>
                <a:lnTo>
                  <a:pt x="5906217" y="0"/>
                </a:lnTo>
                <a:cubicBezTo>
                  <a:pt x="5983490" y="0"/>
                  <a:pt x="6046132" y="62642"/>
                  <a:pt x="6046132" y="139915"/>
                </a:cubicBezTo>
                <a:lnTo>
                  <a:pt x="6046132" y="699559"/>
                </a:lnTo>
                <a:cubicBezTo>
                  <a:pt x="6046132" y="776832"/>
                  <a:pt x="5983490" y="839474"/>
                  <a:pt x="5906217" y="839474"/>
                </a:cubicBezTo>
                <a:lnTo>
                  <a:pt x="139915" y="839474"/>
                </a:lnTo>
                <a:cubicBezTo>
                  <a:pt x="62642" y="839474"/>
                  <a:pt x="0" y="776832"/>
                  <a:pt x="0" y="699559"/>
                </a:cubicBezTo>
                <a:lnTo>
                  <a:pt x="0" y="139915"/>
                </a:lnTo>
                <a:close/>
              </a:path>
            </a:pathLst>
          </a:cu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174330" tIns="174330" rIns="174330" bIns="174330" numCol="1" spcCol="1270" anchor="ctr" anchorCtr="0">
            <a:noAutofit/>
          </a:bodyPr>
          <a:lstStyle/>
          <a:p>
            <a:pPr marL="0" lvl="0" indent="0" algn="l" defTabSz="1555750">
              <a:lnSpc>
                <a:spcPct val="90000"/>
              </a:lnSpc>
              <a:spcBef>
                <a:spcPct val="0"/>
              </a:spcBef>
              <a:spcAft>
                <a:spcPct val="35000"/>
              </a:spcAft>
              <a:buNone/>
            </a:pPr>
            <a:r>
              <a:rPr lang="en-US" sz="3500" b="1" kern="1200" dirty="0" smtClean="0">
                <a:solidFill>
                  <a:schemeClr val="bg2"/>
                </a:solidFill>
              </a:rPr>
              <a:t>A</a:t>
            </a:r>
            <a:r>
              <a:rPr lang="en-US" sz="3500" kern="1200" dirty="0" smtClean="0"/>
              <a:t>n Nguyen</a:t>
            </a:r>
            <a:endParaRPr lang="en-US" sz="3500" kern="1200" dirty="0"/>
          </a:p>
        </p:txBody>
      </p:sp>
      <p:sp>
        <p:nvSpPr>
          <p:cNvPr id="9" name="Freeform: Shape 8">
            <a:extLst>
              <a:ext uri="{FF2B5EF4-FFF2-40B4-BE49-F238E27FC236}">
                <a16:creationId xmlns:a16="http://schemas.microsoft.com/office/drawing/2014/main" xmlns="" id="{B8819A3F-05A8-482D-B967-3212FBEF5B1C}"/>
              </a:ext>
            </a:extLst>
          </p:cNvPr>
          <p:cNvSpPr/>
          <p:nvPr/>
        </p:nvSpPr>
        <p:spPr>
          <a:xfrm>
            <a:off x="5054375" y="4728945"/>
            <a:ext cx="6046132" cy="839474"/>
          </a:xfrm>
          <a:custGeom>
            <a:avLst/>
            <a:gdLst>
              <a:gd name="connsiteX0" fmla="*/ 0 w 6046132"/>
              <a:gd name="connsiteY0" fmla="*/ 139915 h 839474"/>
              <a:gd name="connsiteX1" fmla="*/ 139915 w 6046132"/>
              <a:gd name="connsiteY1" fmla="*/ 0 h 839474"/>
              <a:gd name="connsiteX2" fmla="*/ 5906217 w 6046132"/>
              <a:gd name="connsiteY2" fmla="*/ 0 h 839474"/>
              <a:gd name="connsiteX3" fmla="*/ 6046132 w 6046132"/>
              <a:gd name="connsiteY3" fmla="*/ 139915 h 839474"/>
              <a:gd name="connsiteX4" fmla="*/ 6046132 w 6046132"/>
              <a:gd name="connsiteY4" fmla="*/ 699559 h 839474"/>
              <a:gd name="connsiteX5" fmla="*/ 5906217 w 6046132"/>
              <a:gd name="connsiteY5" fmla="*/ 839474 h 839474"/>
              <a:gd name="connsiteX6" fmla="*/ 139915 w 6046132"/>
              <a:gd name="connsiteY6" fmla="*/ 839474 h 839474"/>
              <a:gd name="connsiteX7" fmla="*/ 0 w 6046132"/>
              <a:gd name="connsiteY7" fmla="*/ 699559 h 839474"/>
              <a:gd name="connsiteX8" fmla="*/ 0 w 6046132"/>
              <a:gd name="connsiteY8" fmla="*/ 139915 h 839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46132" h="839474">
                <a:moveTo>
                  <a:pt x="0" y="139915"/>
                </a:moveTo>
                <a:cubicBezTo>
                  <a:pt x="0" y="62642"/>
                  <a:pt x="62642" y="0"/>
                  <a:pt x="139915" y="0"/>
                </a:cubicBezTo>
                <a:lnTo>
                  <a:pt x="5906217" y="0"/>
                </a:lnTo>
                <a:cubicBezTo>
                  <a:pt x="5983490" y="0"/>
                  <a:pt x="6046132" y="62642"/>
                  <a:pt x="6046132" y="139915"/>
                </a:cubicBezTo>
                <a:lnTo>
                  <a:pt x="6046132" y="699559"/>
                </a:lnTo>
                <a:cubicBezTo>
                  <a:pt x="6046132" y="776832"/>
                  <a:pt x="5983490" y="839474"/>
                  <a:pt x="5906217" y="839474"/>
                </a:cubicBezTo>
                <a:lnTo>
                  <a:pt x="139915" y="839474"/>
                </a:lnTo>
                <a:cubicBezTo>
                  <a:pt x="62642" y="839474"/>
                  <a:pt x="0" y="776832"/>
                  <a:pt x="0" y="699559"/>
                </a:cubicBezTo>
                <a:lnTo>
                  <a:pt x="0" y="139915"/>
                </a:lnTo>
                <a:close/>
              </a:path>
            </a:pathLst>
          </a:cu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174330" tIns="174330" rIns="174330" bIns="174330" numCol="1" spcCol="1270" anchor="ctr" anchorCtr="0">
            <a:noAutofit/>
          </a:bodyPr>
          <a:lstStyle/>
          <a:p>
            <a:pPr marL="0" lvl="0" indent="0" algn="l" defTabSz="1555750">
              <a:lnSpc>
                <a:spcPct val="90000"/>
              </a:lnSpc>
              <a:spcBef>
                <a:spcPct val="0"/>
              </a:spcBef>
              <a:spcAft>
                <a:spcPct val="35000"/>
              </a:spcAft>
              <a:buNone/>
            </a:pPr>
            <a:r>
              <a:rPr lang="en-US" sz="3500" b="1" dirty="0" err="1" smtClean="0">
                <a:solidFill>
                  <a:schemeClr val="bg2"/>
                </a:solidFill>
              </a:rPr>
              <a:t>R</a:t>
            </a:r>
            <a:r>
              <a:rPr lang="en-US" sz="3500" dirty="0" err="1" smtClean="0"/>
              <a:t>ajat</a:t>
            </a:r>
            <a:r>
              <a:rPr lang="en-US" sz="3500" dirty="0" smtClean="0"/>
              <a:t> </a:t>
            </a:r>
            <a:r>
              <a:rPr lang="en-US" sz="3500" dirty="0" err="1" smtClean="0"/>
              <a:t>Chandna</a:t>
            </a:r>
            <a:endParaRPr lang="en-US" sz="3500" kern="1200" dirty="0"/>
          </a:p>
        </p:txBody>
      </p:sp>
    </p:spTree>
    <p:extLst>
      <p:ext uri="{BB962C8B-B14F-4D97-AF65-F5344CB8AC3E}">
        <p14:creationId xmlns:p14="http://schemas.microsoft.com/office/powerpoint/2010/main" val="3601045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ppt_x"/>
                                          </p:val>
                                        </p:tav>
                                        <p:tav tm="100000">
                                          <p:val>
                                            <p:strVal val="#ppt_x"/>
                                          </p:val>
                                        </p:tav>
                                      </p:tavLst>
                                    </p:anim>
                                    <p:anim calcmode="lin" valueType="num">
                                      <p:cBhvr additive="base">
                                        <p:cTn id="2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additive="base">
                                        <p:cTn id="31" dur="500" fill="hold"/>
                                        <p:tgtEl>
                                          <p:spTgt spid="9"/>
                                        </p:tgtEl>
                                        <p:attrNameLst>
                                          <p:attrName>ppt_x</p:attrName>
                                        </p:attrNameLst>
                                      </p:cBhvr>
                                      <p:tavLst>
                                        <p:tav tm="0">
                                          <p:val>
                                            <p:strVal val="#ppt_x"/>
                                          </p:val>
                                        </p:tav>
                                        <p:tav tm="100000">
                                          <p:val>
                                            <p:strVal val="#ppt_x"/>
                                          </p:val>
                                        </p:tav>
                                      </p:tavLst>
                                    </p:anim>
                                    <p:anim calcmode="lin" valueType="num">
                                      <p:cBhvr additive="base">
                                        <p:cTn id="3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8" grpId="0" animBg="1"/>
      <p:bldP spid="9"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extLst/>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2692CEB-8C36-4473-859A-7F3BDA5550FF}"/>
              </a:ext>
            </a:extLst>
          </p:cNvPr>
          <p:cNvSpPr>
            <a:spLocks noGrp="1"/>
          </p:cNvSpPr>
          <p:nvPr>
            <p:ph type="title"/>
          </p:nvPr>
        </p:nvSpPr>
        <p:spPr>
          <a:xfrm>
            <a:off x="643192" y="558800"/>
            <a:ext cx="3643674" cy="1905000"/>
          </a:xfrm>
        </p:spPr>
        <p:txBody>
          <a:bodyPr>
            <a:normAutofit/>
          </a:bodyPr>
          <a:lstStyle/>
          <a:p>
            <a:r>
              <a:rPr lang="en-US" sz="2800"/>
              <a:t>The Brewery File:</a:t>
            </a:r>
          </a:p>
        </p:txBody>
      </p:sp>
      <p:sp>
        <p:nvSpPr>
          <p:cNvPr id="3" name="Content Placeholder 2">
            <a:extLst>
              <a:ext uri="{FF2B5EF4-FFF2-40B4-BE49-F238E27FC236}">
                <a16:creationId xmlns:a16="http://schemas.microsoft.com/office/drawing/2014/main" xmlns="" id="{8AC3F072-879E-4EF4-8E93-7016150C01B8}"/>
              </a:ext>
            </a:extLst>
          </p:cNvPr>
          <p:cNvSpPr>
            <a:spLocks noGrp="1"/>
          </p:cNvSpPr>
          <p:nvPr>
            <p:ph idx="1"/>
          </p:nvPr>
        </p:nvSpPr>
        <p:spPr>
          <a:xfrm>
            <a:off x="643192" y="1968500"/>
            <a:ext cx="3643674" cy="3914775"/>
          </a:xfrm>
        </p:spPr>
        <p:txBody>
          <a:bodyPr>
            <a:normAutofit fontScale="92500" lnSpcReduction="10000"/>
          </a:bodyPr>
          <a:lstStyle/>
          <a:p>
            <a:r>
              <a:rPr lang="en-US" sz="1800" dirty="0"/>
              <a:t>Original Has 558 Brewery Records</a:t>
            </a:r>
          </a:p>
          <a:p>
            <a:r>
              <a:rPr lang="en-US" sz="1800" dirty="0"/>
              <a:t>Importance of Data Integrity</a:t>
            </a:r>
          </a:p>
          <a:p>
            <a:pPr lvl="1"/>
            <a:r>
              <a:rPr lang="en-US" sz="1600" dirty="0"/>
              <a:t>Correcting records without </a:t>
            </a:r>
            <a:r>
              <a:rPr lang="en-US" sz="1600" dirty="0" smtClean="0"/>
              <a:t>sacrificing Data Set </a:t>
            </a:r>
            <a:r>
              <a:rPr lang="en-US" sz="1600" dirty="0"/>
              <a:t>integrity</a:t>
            </a:r>
          </a:p>
          <a:p>
            <a:r>
              <a:rPr lang="en-US" sz="1800" dirty="0"/>
              <a:t>Double Sweep to Clean   </a:t>
            </a:r>
          </a:p>
          <a:p>
            <a:pPr lvl="1"/>
            <a:r>
              <a:rPr lang="en-US" sz="1600" dirty="0"/>
              <a:t>Method of starting with State, City, Brewery Name &amp; back to State</a:t>
            </a:r>
          </a:p>
          <a:p>
            <a:r>
              <a:rPr lang="en-US" sz="1800" dirty="0"/>
              <a:t>Nothing Falls through the Crack</a:t>
            </a:r>
          </a:p>
          <a:p>
            <a:pPr lvl="1"/>
            <a:r>
              <a:rPr lang="en-US" sz="1600" dirty="0"/>
              <a:t>custom discovery </a:t>
            </a:r>
            <a:r>
              <a:rPr lang="en-US" sz="1600" dirty="0" smtClean="0"/>
              <a:t>loop to identify potential data issues</a:t>
            </a:r>
            <a:endParaRPr lang="en-US" sz="1600" dirty="0"/>
          </a:p>
          <a:p>
            <a:pPr marL="0" indent="0">
              <a:buNone/>
            </a:pPr>
            <a:endParaRPr lang="en-US" sz="1800" dirty="0"/>
          </a:p>
        </p:txBody>
      </p:sp>
      <p:pic>
        <p:nvPicPr>
          <p:cNvPr id="6" name="Picture 5" descr="A picture containing building, outdoor, road, ground&#10;&#10;Description generated with very high confidence">
            <a:extLst>
              <a:ext uri="{FF2B5EF4-FFF2-40B4-BE49-F238E27FC236}">
                <a16:creationId xmlns:a16="http://schemas.microsoft.com/office/drawing/2014/main" xmlns="" id="{C8AEFEBA-FE32-48AC-8A52-5A307975CFC1}"/>
              </a:ext>
            </a:extLst>
          </p:cNvPr>
          <p:cNvPicPr>
            <a:picLocks noChangeAspect="1"/>
          </p:cNvPicPr>
          <p:nvPr/>
        </p:nvPicPr>
        <p:blipFill rotWithShape="1">
          <a:blip r:embed="rId4">
            <a:extLst>
              <a:ext uri="{837473B0-CC2E-450A-ABE3-18F120FF3D39}">
                <a1611:picAttrSrcUrl xmlns:a1611="http://schemas.microsoft.com/office/drawing/2016/11/main" xmlns="" r:id="rId5"/>
              </a:ext>
            </a:extLst>
          </a:blip>
          <a:srcRect t="5750" r="2" b="2"/>
          <a:stretch/>
        </p:blipFill>
        <p:spPr>
          <a:xfrm>
            <a:off x="4630994" y="645106"/>
            <a:ext cx="6916633" cy="5247747"/>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
        <p:nvSpPr>
          <p:cNvPr id="7" name="TextBox 6">
            <a:extLst>
              <a:ext uri="{FF2B5EF4-FFF2-40B4-BE49-F238E27FC236}">
                <a16:creationId xmlns:a16="http://schemas.microsoft.com/office/drawing/2014/main" xmlns="" id="{82731561-2B5D-4529-AF2A-4D937BBB5365}"/>
              </a:ext>
            </a:extLst>
          </p:cNvPr>
          <p:cNvSpPr txBox="1"/>
          <p:nvPr/>
        </p:nvSpPr>
        <p:spPr>
          <a:xfrm>
            <a:off x="8867086" y="5692798"/>
            <a:ext cx="2680541"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5" tooltip="https://commons.wikimedia.org/wiki/File:Castle_Rock_Brewery_-_Nottingham_-_England_-_2004-11-04.jpg">
                  <a:extLst>
                    <a:ext uri="{A12FA001-AC4F-418D-AE19-62706E023703}">
                      <ahyp:hlinkClr xmlns:ahyp="http://schemas.microsoft.com/office/drawing/2018/hyperlinkcolor" xmlns="" val="tx"/>
                    </a:ext>
                  </a:extLst>
                </a:hlinkClick>
              </a:rPr>
              <a:t>This Photo</a:t>
            </a:r>
            <a:r>
              <a:rPr lang="en-US" sz="700">
                <a:solidFill>
                  <a:srgbClr val="FFFFFF"/>
                </a:solidFill>
              </a:rPr>
              <a:t> by Unknown Author is licensed under </a:t>
            </a:r>
            <a:r>
              <a:rPr lang="en-US" sz="700">
                <a:solidFill>
                  <a:srgbClr val="FFFFFF"/>
                </a:solidFill>
                <a:hlinkClick r:id="rId6" tooltip="https://creativecommons.org/licenses/by-sa/3.0/">
                  <a:extLst>
                    <a:ext uri="{A12FA001-AC4F-418D-AE19-62706E023703}">
                      <ahyp:hlinkClr xmlns:ahyp="http://schemas.microsoft.com/office/drawing/2018/hyperlinkcolor" xmlns="" val="tx"/>
                    </a:ext>
                  </a:extLst>
                </a:hlinkClick>
              </a:rPr>
              <a:t>CC BY-SA</a:t>
            </a:r>
            <a:endParaRPr lang="en-US" sz="700">
              <a:solidFill>
                <a:srgbClr val="FFFFFF"/>
              </a:solidFill>
            </a:endParaRPr>
          </a:p>
        </p:txBody>
      </p:sp>
    </p:spTree>
    <p:extLst>
      <p:ext uri="{BB962C8B-B14F-4D97-AF65-F5344CB8AC3E}">
        <p14:creationId xmlns:p14="http://schemas.microsoft.com/office/powerpoint/2010/main" val="22109324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extLst/>
          </a:blip>
          <a:stretch/>
        </a:blipFill>
        <a:effectLst/>
      </p:bgPr>
    </p:bg>
    <p:spTree>
      <p:nvGrpSpPr>
        <p:cNvPr id="1" name=""/>
        <p:cNvGrpSpPr/>
        <p:nvPr/>
      </p:nvGrpSpPr>
      <p:grpSpPr>
        <a:xfrm>
          <a:off x="0" y="0"/>
          <a:ext cx="0" cy="0"/>
          <a:chOff x="0" y="0"/>
          <a:chExt cx="0" cy="0"/>
        </a:xfrm>
      </p:grpSpPr>
      <p:pic>
        <p:nvPicPr>
          <p:cNvPr id="8" name="Picture 7" descr="A picture containing table, cup, next, sitting&#10;&#10;Description generated with very high confidence">
            <a:extLst>
              <a:ext uri="{FF2B5EF4-FFF2-40B4-BE49-F238E27FC236}">
                <a16:creationId xmlns:a16="http://schemas.microsoft.com/office/drawing/2014/main" xmlns="" id="{FC63C61B-D9E0-4F3E-9911-8F2B661DDD9B}"/>
              </a:ext>
            </a:extLst>
          </p:cNvPr>
          <p:cNvPicPr>
            <a:picLocks noChangeAspect="1"/>
          </p:cNvPicPr>
          <p:nvPr/>
        </p:nvPicPr>
        <p:blipFill rotWithShape="1">
          <a:blip r:embed="rId3">
            <a:alphaModFix amt="15000"/>
            <a:extLst>
              <a:ext uri="{837473B0-CC2E-450A-ABE3-18F120FF3D39}">
                <a1611:picAttrSrcUrl xmlns:a1611="http://schemas.microsoft.com/office/drawing/2016/11/main" xmlns="" r:id="rId4"/>
              </a:ext>
            </a:extLst>
          </a:blip>
          <a:srcRect t="6199" b="3801"/>
          <a:stretch/>
        </p:blipFill>
        <p:spPr>
          <a:xfrm>
            <a:off x="150822" y="10"/>
            <a:ext cx="12191980" cy="6857990"/>
          </a:xfrm>
          <a:prstGeom prst="rect">
            <a:avLst/>
          </a:prstGeom>
        </p:spPr>
      </p:pic>
      <p:sp>
        <p:nvSpPr>
          <p:cNvPr id="2" name="Title 1">
            <a:extLst>
              <a:ext uri="{FF2B5EF4-FFF2-40B4-BE49-F238E27FC236}">
                <a16:creationId xmlns:a16="http://schemas.microsoft.com/office/drawing/2014/main" xmlns="" id="{82692CEB-8C36-4473-859A-7F3BDA5550FF}"/>
              </a:ext>
            </a:extLst>
          </p:cNvPr>
          <p:cNvSpPr>
            <a:spLocks noGrp="1"/>
          </p:cNvSpPr>
          <p:nvPr>
            <p:ph type="title"/>
          </p:nvPr>
        </p:nvSpPr>
        <p:spPr>
          <a:xfrm>
            <a:off x="1141413" y="609600"/>
            <a:ext cx="9905998" cy="1905000"/>
          </a:xfrm>
        </p:spPr>
        <p:txBody>
          <a:bodyPr>
            <a:normAutofit/>
          </a:bodyPr>
          <a:lstStyle/>
          <a:p>
            <a:r>
              <a:rPr lang="en-US" dirty="0"/>
              <a:t>The Beers File:</a:t>
            </a:r>
          </a:p>
        </p:txBody>
      </p:sp>
      <p:sp>
        <p:nvSpPr>
          <p:cNvPr id="5" name="Content Placeholder 2">
            <a:extLst>
              <a:ext uri="{FF2B5EF4-FFF2-40B4-BE49-F238E27FC236}">
                <a16:creationId xmlns:a16="http://schemas.microsoft.com/office/drawing/2014/main" xmlns="" id="{EDDC33E5-E506-4222-A331-B8FDC0E1B4E1}"/>
              </a:ext>
            </a:extLst>
          </p:cNvPr>
          <p:cNvSpPr txBox="1">
            <a:spLocks/>
          </p:cNvSpPr>
          <p:nvPr/>
        </p:nvSpPr>
        <p:spPr>
          <a:xfrm>
            <a:off x="1141413" y="2171694"/>
            <a:ext cx="9905998" cy="3124201"/>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accent1"/>
              </a:buClr>
              <a:buSzPct val="100000"/>
              <a:buFont typeface="Arial"/>
              <a:buChar char="•"/>
              <a:defRPr sz="20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00000"/>
              <a:buFont typeface="Arial"/>
              <a:buChar char="•"/>
              <a:defRPr sz="18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00000"/>
              <a:buFont typeface="Arial"/>
              <a:buChar char="•"/>
              <a:defRPr sz="16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00000"/>
              <a:buFont typeface="Arial"/>
              <a:buChar char="•"/>
              <a:defRPr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00000"/>
              <a:buFont typeface="Arial"/>
              <a:buChar char="•"/>
              <a:defRPr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r>
              <a:rPr lang="en-US" sz="2400" dirty="0"/>
              <a:t>Original file has 2,410 lines of data</a:t>
            </a:r>
          </a:p>
          <a:p>
            <a:r>
              <a:rPr lang="en-US" sz="2400" dirty="0"/>
              <a:t>Removal of obvious duplicates</a:t>
            </a:r>
          </a:p>
          <a:p>
            <a:r>
              <a:rPr lang="en-US" sz="2400" dirty="0"/>
              <a:t>Search beginning and ending strings</a:t>
            </a:r>
          </a:p>
          <a:p>
            <a:r>
              <a:rPr lang="en-US" sz="2400" dirty="0"/>
              <a:t>Prepare File for Merging</a:t>
            </a:r>
          </a:p>
          <a:p>
            <a:r>
              <a:rPr lang="en-US" sz="2400" dirty="0"/>
              <a:t>Final File, </a:t>
            </a:r>
            <a:r>
              <a:rPr lang="en-US" sz="2400" i="1" dirty="0" err="1"/>
              <a:t>CleanedBeerData</a:t>
            </a:r>
            <a:r>
              <a:rPr lang="en-US" sz="2400" dirty="0"/>
              <a:t>, used to merge, contains 2,366 different types of beer</a:t>
            </a:r>
          </a:p>
        </p:txBody>
      </p:sp>
      <p:sp>
        <p:nvSpPr>
          <p:cNvPr id="9" name="TextBox 8">
            <a:extLst>
              <a:ext uri="{FF2B5EF4-FFF2-40B4-BE49-F238E27FC236}">
                <a16:creationId xmlns:a16="http://schemas.microsoft.com/office/drawing/2014/main" xmlns="" id="{F6F01397-6B91-435C-BA24-3ED15E7D01D2}"/>
              </a:ext>
            </a:extLst>
          </p:cNvPr>
          <p:cNvSpPr txBox="1"/>
          <p:nvPr/>
        </p:nvSpPr>
        <p:spPr>
          <a:xfrm>
            <a:off x="9319099" y="6657935"/>
            <a:ext cx="2872901"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4" tooltip="http://elgourmeturbano.blogspot.com.ar/2015/05/7-mitos-sobre-la-cerveza-son-desmentidos.html">
                  <a:extLst>
                    <a:ext uri="{A12FA001-AC4F-418D-AE19-62706E023703}">
                      <ahyp:hlinkClr xmlns:ahyp="http://schemas.microsoft.com/office/drawing/2018/hyperlinkcolor" xmlns="" val="tx"/>
                    </a:ext>
                  </a:extLst>
                </a:hlinkClick>
              </a:rPr>
              <a:t>This Photo</a:t>
            </a:r>
            <a:r>
              <a:rPr lang="en-US" sz="700">
                <a:solidFill>
                  <a:srgbClr val="FFFFFF"/>
                </a:solidFill>
              </a:rPr>
              <a:t> by Unknown Author is licensed under </a:t>
            </a:r>
            <a:r>
              <a:rPr lang="en-US" sz="700">
                <a:solidFill>
                  <a:srgbClr val="FFFFFF"/>
                </a:solidFill>
                <a:hlinkClick r:id="rId5" tooltip="https://creativecommons.org/licenses/by-nc-nd/3.0/">
                  <a:extLst>
                    <a:ext uri="{A12FA001-AC4F-418D-AE19-62706E023703}">
                      <ahyp:hlinkClr xmlns:ahyp="http://schemas.microsoft.com/office/drawing/2018/hyperlinkcolor" xmlns="" val="tx"/>
                    </a:ext>
                  </a:extLst>
                </a:hlinkClick>
              </a:rPr>
              <a:t>CC BY-NC-ND</a:t>
            </a:r>
            <a:endParaRPr lang="en-US" sz="700">
              <a:solidFill>
                <a:srgbClr val="FFFFFF"/>
              </a:solidFill>
            </a:endParaRPr>
          </a:p>
        </p:txBody>
      </p:sp>
    </p:spTree>
    <p:extLst>
      <p:ext uri="{BB962C8B-B14F-4D97-AF65-F5344CB8AC3E}">
        <p14:creationId xmlns:p14="http://schemas.microsoft.com/office/powerpoint/2010/main" val="37050021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E6998FD-15BD-4784-BDD7-7118D22DFE8A}"/>
              </a:ext>
            </a:extLst>
          </p:cNvPr>
          <p:cNvSpPr>
            <a:spLocks noGrp="1"/>
          </p:cNvSpPr>
          <p:nvPr>
            <p:ph type="title"/>
          </p:nvPr>
        </p:nvSpPr>
        <p:spPr>
          <a:xfrm>
            <a:off x="1141410" y="609601"/>
            <a:ext cx="3549121" cy="1371600"/>
          </a:xfrm>
        </p:spPr>
        <p:txBody>
          <a:bodyPr/>
          <a:lstStyle/>
          <a:p>
            <a:r>
              <a:rPr lang="en-US" dirty="0" smtClean="0"/>
              <a:t>Organization and Structure of the  </a:t>
            </a:r>
            <a:r>
              <a:rPr lang="en-US" dirty="0" err="1" smtClean="0"/>
              <a:t>masterfile</a:t>
            </a:r>
            <a:endParaRPr lang="en-US" dirty="0"/>
          </a:p>
        </p:txBody>
      </p:sp>
      <p:sp>
        <p:nvSpPr>
          <p:cNvPr id="3" name="Content Placeholder 2">
            <a:extLst>
              <a:ext uri="{FF2B5EF4-FFF2-40B4-BE49-F238E27FC236}">
                <a16:creationId xmlns:a16="http://schemas.microsoft.com/office/drawing/2014/main" xmlns="" id="{9B596D15-0A78-4106-B255-DA58AD4EEF81}"/>
              </a:ext>
            </a:extLst>
          </p:cNvPr>
          <p:cNvSpPr>
            <a:spLocks noGrp="1"/>
          </p:cNvSpPr>
          <p:nvPr>
            <p:ph type="body" sz="half" idx="2"/>
          </p:nvPr>
        </p:nvSpPr>
        <p:spPr>
          <a:xfrm>
            <a:off x="1141410" y="2104767"/>
            <a:ext cx="3999002" cy="3455774"/>
          </a:xfrm>
        </p:spPr>
        <p:txBody>
          <a:bodyPr/>
          <a:lstStyle/>
          <a:p>
            <a:pPr marL="342900" indent="-342900">
              <a:buFont typeface="Arial" charset="0"/>
              <a:buChar char="•"/>
            </a:pPr>
            <a:r>
              <a:rPr lang="en-US" sz="2000" dirty="0" smtClean="0"/>
              <a:t>Summary:</a:t>
            </a:r>
          </a:p>
          <a:p>
            <a:pPr marL="800100" lvl="1" indent="-342900">
              <a:buFont typeface="Arial" charset="0"/>
              <a:buChar char="•"/>
            </a:pPr>
            <a:r>
              <a:rPr lang="en-US" sz="2000" dirty="0" smtClean="0"/>
              <a:t>2366 Unique Beers</a:t>
            </a:r>
          </a:p>
          <a:p>
            <a:pPr marL="800100" lvl="1" indent="-342900">
              <a:buFont typeface="Arial" charset="0"/>
              <a:buChar char="•"/>
            </a:pPr>
            <a:r>
              <a:rPr lang="en-US" sz="2000" dirty="0" smtClean="0"/>
              <a:t>382 Cities</a:t>
            </a:r>
          </a:p>
          <a:p>
            <a:pPr marL="800100" lvl="1" indent="-342900">
              <a:buFont typeface="Arial" charset="0"/>
              <a:buChar char="•"/>
            </a:pPr>
            <a:r>
              <a:rPr lang="en-US" sz="2000" dirty="0" smtClean="0"/>
              <a:t>50 States (plus 1 District)</a:t>
            </a:r>
          </a:p>
          <a:p>
            <a:pPr marL="342900" indent="-342900">
              <a:buFont typeface="Arial" charset="0"/>
              <a:buChar char="•"/>
            </a:pPr>
            <a:r>
              <a:rPr lang="en-US" sz="2000" dirty="0" smtClean="0"/>
              <a:t>Variables:</a:t>
            </a:r>
          </a:p>
          <a:p>
            <a:pPr marL="800100" lvl="1" indent="-342900">
              <a:buFont typeface="Arial" charset="0"/>
              <a:buChar char="•"/>
            </a:pPr>
            <a:r>
              <a:rPr lang="en-US" sz="2000" dirty="0" smtClean="0"/>
              <a:t>10 Variables</a:t>
            </a:r>
          </a:p>
          <a:p>
            <a:endParaRPr lang="en-US" dirty="0"/>
          </a:p>
        </p:txBody>
      </p:sp>
      <p:pic>
        <p:nvPicPr>
          <p:cNvPr id="5" name="Picture 4"/>
          <p:cNvPicPr>
            <a:picLocks noChangeAspect="1"/>
          </p:cNvPicPr>
          <p:nvPr/>
        </p:nvPicPr>
        <p:blipFill>
          <a:blip r:embed="rId3"/>
          <a:stretch>
            <a:fillRect/>
          </a:stretch>
        </p:blipFill>
        <p:spPr>
          <a:xfrm>
            <a:off x="4917989" y="4286416"/>
            <a:ext cx="2642670" cy="2336805"/>
          </a:xfrm>
          <a:prstGeom prst="rect">
            <a:avLst/>
          </a:prstGeom>
        </p:spPr>
      </p:pic>
      <p:pic>
        <p:nvPicPr>
          <p:cNvPr id="7" name="Picture 6"/>
          <p:cNvPicPr>
            <a:picLocks noChangeAspect="1"/>
          </p:cNvPicPr>
          <p:nvPr/>
        </p:nvPicPr>
        <p:blipFill>
          <a:blip r:embed="rId4"/>
          <a:stretch>
            <a:fillRect/>
          </a:stretch>
        </p:blipFill>
        <p:spPr>
          <a:xfrm>
            <a:off x="4963800" y="938685"/>
            <a:ext cx="2596859" cy="1606807"/>
          </a:xfrm>
          <a:prstGeom prst="rect">
            <a:avLst/>
          </a:prstGeom>
        </p:spPr>
      </p:pic>
      <p:pic>
        <p:nvPicPr>
          <p:cNvPr id="9" name="Picture 8"/>
          <p:cNvPicPr>
            <a:picLocks noChangeAspect="1"/>
          </p:cNvPicPr>
          <p:nvPr/>
        </p:nvPicPr>
        <p:blipFill>
          <a:blip r:embed="rId5"/>
          <a:stretch>
            <a:fillRect/>
          </a:stretch>
        </p:blipFill>
        <p:spPr>
          <a:xfrm>
            <a:off x="8078239" y="4094206"/>
            <a:ext cx="3481501" cy="2529015"/>
          </a:xfrm>
          <a:prstGeom prst="rect">
            <a:avLst/>
          </a:prstGeom>
        </p:spPr>
      </p:pic>
      <p:pic>
        <p:nvPicPr>
          <p:cNvPr id="12" name="Picture 11"/>
          <p:cNvPicPr>
            <a:picLocks noChangeAspect="1"/>
          </p:cNvPicPr>
          <p:nvPr/>
        </p:nvPicPr>
        <p:blipFill>
          <a:blip r:embed="rId6"/>
          <a:stretch>
            <a:fillRect/>
          </a:stretch>
        </p:blipFill>
        <p:spPr>
          <a:xfrm>
            <a:off x="8078238" y="938685"/>
            <a:ext cx="3481501" cy="2607739"/>
          </a:xfrm>
          <a:prstGeom prst="rect">
            <a:avLst/>
          </a:prstGeom>
        </p:spPr>
      </p:pic>
    </p:spTree>
    <p:extLst>
      <p:ext uri="{BB962C8B-B14F-4D97-AF65-F5344CB8AC3E}">
        <p14:creationId xmlns:p14="http://schemas.microsoft.com/office/powerpoint/2010/main" val="30538496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90A0083-F876-4D6B-83B4-4532B254676D}"/>
              </a:ext>
            </a:extLst>
          </p:cNvPr>
          <p:cNvSpPr>
            <a:spLocks noGrp="1"/>
          </p:cNvSpPr>
          <p:nvPr>
            <p:ph type="title"/>
          </p:nvPr>
        </p:nvSpPr>
        <p:spPr>
          <a:xfrm>
            <a:off x="1091986" y="251254"/>
            <a:ext cx="9905998" cy="1905000"/>
          </a:xfrm>
        </p:spPr>
        <p:txBody>
          <a:bodyPr/>
          <a:lstStyle/>
          <a:p>
            <a:r>
              <a:rPr lang="en-US" dirty="0"/>
              <a:t>Further Discoveries</a:t>
            </a:r>
            <a:r>
              <a:rPr lang="en-US" dirty="0" smtClean="0"/>
              <a:t>: Any missing Values?</a:t>
            </a:r>
            <a:endParaRPr lang="en-US" dirty="0"/>
          </a:p>
        </p:txBody>
      </p:sp>
      <p:sp>
        <p:nvSpPr>
          <p:cNvPr id="5" name="Content Placeholder 4">
            <a:extLst>
              <a:ext uri="{FF2B5EF4-FFF2-40B4-BE49-F238E27FC236}">
                <a16:creationId xmlns:a16="http://schemas.microsoft.com/office/drawing/2014/main" xmlns="" id="{F585836D-7136-4A75-9F89-30C548E651CB}"/>
              </a:ext>
            </a:extLst>
          </p:cNvPr>
          <p:cNvSpPr>
            <a:spLocks noGrp="1"/>
          </p:cNvSpPr>
          <p:nvPr>
            <p:ph idx="1"/>
          </p:nvPr>
        </p:nvSpPr>
        <p:spPr>
          <a:xfrm>
            <a:off x="1656142" y="4052920"/>
            <a:ext cx="2963417" cy="1860721"/>
          </a:xfrm>
        </p:spPr>
        <p:txBody>
          <a:bodyPr>
            <a:normAutofit fontScale="92500" lnSpcReduction="20000"/>
          </a:bodyPr>
          <a:lstStyle/>
          <a:p>
            <a:r>
              <a:rPr lang="en-US" dirty="0" smtClean="0"/>
              <a:t>Beer Name</a:t>
            </a:r>
          </a:p>
          <a:p>
            <a:r>
              <a:rPr lang="en-US" dirty="0" smtClean="0"/>
              <a:t>Brewery Name</a:t>
            </a:r>
          </a:p>
          <a:p>
            <a:r>
              <a:rPr lang="en-US" dirty="0" smtClean="0"/>
              <a:t>Ounces</a:t>
            </a:r>
            <a:endParaRPr lang="en-US" dirty="0" smtClean="0"/>
          </a:p>
          <a:p>
            <a:r>
              <a:rPr lang="en-US" dirty="0" smtClean="0"/>
              <a:t>City</a:t>
            </a:r>
          </a:p>
          <a:p>
            <a:r>
              <a:rPr lang="en-US" dirty="0" smtClean="0"/>
              <a:t>State</a:t>
            </a:r>
          </a:p>
        </p:txBody>
      </p:sp>
      <p:pic>
        <p:nvPicPr>
          <p:cNvPr id="10" name="Picture 9"/>
          <p:cNvPicPr>
            <a:picLocks noChangeAspect="1"/>
          </p:cNvPicPr>
          <p:nvPr/>
        </p:nvPicPr>
        <p:blipFill>
          <a:blip r:embed="rId3"/>
          <a:stretch>
            <a:fillRect/>
          </a:stretch>
        </p:blipFill>
        <p:spPr>
          <a:xfrm>
            <a:off x="3710307" y="1939754"/>
            <a:ext cx="6578600" cy="1143000"/>
          </a:xfrm>
          <a:prstGeom prst="rect">
            <a:avLst/>
          </a:prstGeom>
        </p:spPr>
      </p:pic>
      <p:pic>
        <p:nvPicPr>
          <p:cNvPr id="13" name="Picture 12"/>
          <p:cNvPicPr>
            <a:picLocks noChangeAspect="1"/>
          </p:cNvPicPr>
          <p:nvPr/>
        </p:nvPicPr>
        <p:blipFill>
          <a:blip r:embed="rId4"/>
          <a:stretch>
            <a:fillRect/>
          </a:stretch>
        </p:blipFill>
        <p:spPr>
          <a:xfrm>
            <a:off x="4287037" y="4052920"/>
            <a:ext cx="1612786" cy="1612786"/>
          </a:xfrm>
          <a:prstGeom prst="rect">
            <a:avLst/>
          </a:prstGeom>
        </p:spPr>
      </p:pic>
      <p:sp>
        <p:nvSpPr>
          <p:cNvPr id="15" name="Content Placeholder 4">
            <a:extLst>
              <a:ext uri="{FF2B5EF4-FFF2-40B4-BE49-F238E27FC236}">
                <a16:creationId xmlns:a16="http://schemas.microsoft.com/office/drawing/2014/main" xmlns="" id="{F585836D-7136-4A75-9F89-30C548E651CB}"/>
              </a:ext>
            </a:extLst>
          </p:cNvPr>
          <p:cNvSpPr txBox="1">
            <a:spLocks/>
          </p:cNvSpPr>
          <p:nvPr/>
        </p:nvSpPr>
        <p:spPr>
          <a:xfrm>
            <a:off x="1656142" y="1843732"/>
            <a:ext cx="2630895" cy="1752600"/>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accent1"/>
              </a:buClr>
              <a:buSzPct val="100000"/>
              <a:buFont typeface="Arial"/>
              <a:buChar char="•"/>
              <a:defRPr sz="20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00000"/>
              <a:buFont typeface="Arial"/>
              <a:buChar char="•"/>
              <a:defRPr sz="18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00000"/>
              <a:buFont typeface="Arial"/>
              <a:buChar char="•"/>
              <a:defRPr sz="16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00000"/>
              <a:buFont typeface="Arial"/>
              <a:buChar char="•"/>
              <a:defRPr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00000"/>
              <a:buFont typeface="Arial"/>
              <a:buChar char="•"/>
              <a:defRPr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r>
              <a:rPr lang="en-US" dirty="0" smtClean="0"/>
              <a:t>STYLE: 5</a:t>
            </a:r>
          </a:p>
          <a:p>
            <a:r>
              <a:rPr lang="en-US" dirty="0" smtClean="0"/>
              <a:t>ABV: 62</a:t>
            </a:r>
          </a:p>
          <a:p>
            <a:r>
              <a:rPr lang="en-US" dirty="0" smtClean="0"/>
              <a:t>IBU: 997</a:t>
            </a:r>
          </a:p>
          <a:p>
            <a:endParaRPr lang="en-US" dirty="0"/>
          </a:p>
        </p:txBody>
      </p:sp>
    </p:spTree>
    <p:extLst>
      <p:ext uri="{BB962C8B-B14F-4D97-AF65-F5344CB8AC3E}">
        <p14:creationId xmlns:p14="http://schemas.microsoft.com/office/powerpoint/2010/main" val="7976362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extLst/>
          </a:blip>
          <a:stretch/>
        </a:blipFill>
        <a:effectLst/>
      </p:bgPr>
    </p:bg>
    <p:spTree>
      <p:nvGrpSpPr>
        <p:cNvPr id="1" name=""/>
        <p:cNvGrpSpPr/>
        <p:nvPr/>
      </p:nvGrpSpPr>
      <p:grpSpPr>
        <a:xfrm>
          <a:off x="0" y="0"/>
          <a:ext cx="0" cy="0"/>
          <a:chOff x="0" y="0"/>
          <a:chExt cx="0" cy="0"/>
        </a:xfrm>
      </p:grpSpPr>
      <p:pic>
        <p:nvPicPr>
          <p:cNvPr id="9" name="Content Placeholder 4">
            <a:extLst>
              <a:ext uri="{FF2B5EF4-FFF2-40B4-BE49-F238E27FC236}">
                <a16:creationId xmlns:a16="http://schemas.microsoft.com/office/drawing/2014/main" xmlns="" id="{0019AC39-A8A0-4737-A1E3-B9FACB7B736C}"/>
              </a:ext>
            </a:extLst>
          </p:cNvPr>
          <p:cNvPicPr>
            <a:picLocks noChangeAspect="1"/>
          </p:cNvPicPr>
          <p:nvPr/>
        </p:nvPicPr>
        <p:blipFill rotWithShape="1">
          <a:blip r:embed="rId3">
            <a:alphaModFix amt="15000"/>
            <a:extLst>
              <a:ext uri="{837473B0-CC2E-450A-ABE3-18F120FF3D39}">
                <a1611:picAttrSrcUrl xmlns:a1611="http://schemas.microsoft.com/office/drawing/2016/11/main" xmlns="" r:id="rId4"/>
              </a:ext>
            </a:extLst>
          </a:blip>
          <a:srcRect t="1975" b="8739"/>
          <a:stretch/>
        </p:blipFill>
        <p:spPr>
          <a:xfrm>
            <a:off x="-1578" y="10"/>
            <a:ext cx="12191980" cy="6857990"/>
          </a:xfrm>
          <a:prstGeom prst="rect">
            <a:avLst/>
          </a:prstGeom>
        </p:spPr>
      </p:pic>
      <p:sp>
        <p:nvSpPr>
          <p:cNvPr id="2" name="Title 1">
            <a:extLst>
              <a:ext uri="{FF2B5EF4-FFF2-40B4-BE49-F238E27FC236}">
                <a16:creationId xmlns:a16="http://schemas.microsoft.com/office/drawing/2014/main" xmlns="" id="{4EEFA101-3090-446B-8BE4-D385076D5FEC}"/>
              </a:ext>
            </a:extLst>
          </p:cNvPr>
          <p:cNvSpPr>
            <a:spLocks noGrp="1"/>
          </p:cNvSpPr>
          <p:nvPr>
            <p:ph type="title"/>
          </p:nvPr>
        </p:nvSpPr>
        <p:spPr>
          <a:xfrm>
            <a:off x="237173" y="271175"/>
            <a:ext cx="9905998" cy="1056640"/>
          </a:xfrm>
        </p:spPr>
        <p:txBody>
          <a:bodyPr>
            <a:normAutofit/>
          </a:bodyPr>
          <a:lstStyle/>
          <a:p>
            <a:r>
              <a:rPr lang="en-US" dirty="0"/>
              <a:t>US Brewery Locations</a:t>
            </a:r>
          </a:p>
        </p:txBody>
      </p:sp>
      <p:sp>
        <p:nvSpPr>
          <p:cNvPr id="6" name="TextBox 5">
            <a:extLst>
              <a:ext uri="{FF2B5EF4-FFF2-40B4-BE49-F238E27FC236}">
                <a16:creationId xmlns:a16="http://schemas.microsoft.com/office/drawing/2014/main" xmlns="" id="{F3E0A70D-6268-476C-925A-25CB13C5C794}"/>
              </a:ext>
            </a:extLst>
          </p:cNvPr>
          <p:cNvSpPr txBox="1"/>
          <p:nvPr/>
        </p:nvSpPr>
        <p:spPr>
          <a:xfrm>
            <a:off x="9511459" y="6657945"/>
            <a:ext cx="2680541"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4" tooltip="http://mrkaplansclass.wikispaces.com/Five+Regions+for+the+Students">
                  <a:extLst>
                    <a:ext uri="{A12FA001-AC4F-418D-AE19-62706E023703}">
                      <ahyp:hlinkClr xmlns:ahyp="http://schemas.microsoft.com/office/drawing/2018/hyperlinkcolor" xmlns="" val="tx"/>
                    </a:ext>
                  </a:extLst>
                </a:hlinkClick>
              </a:rPr>
              <a:t>This Photo</a:t>
            </a:r>
            <a:r>
              <a:rPr lang="en-US" sz="700">
                <a:solidFill>
                  <a:srgbClr val="FFFFFF"/>
                </a:solidFill>
              </a:rPr>
              <a:t> by Unknown Author is licensed under </a:t>
            </a:r>
            <a:r>
              <a:rPr lang="en-US" sz="700">
                <a:solidFill>
                  <a:srgbClr val="FFFFFF"/>
                </a:solidFill>
                <a:hlinkClick r:id="rId5" tooltip="https://creativecommons.org/licenses/by-sa/3.0/">
                  <a:extLst>
                    <a:ext uri="{A12FA001-AC4F-418D-AE19-62706E023703}">
                      <ahyp:hlinkClr xmlns:ahyp="http://schemas.microsoft.com/office/drawing/2018/hyperlinkcolor" xmlns="" val="tx"/>
                    </a:ext>
                  </a:extLst>
                </a:hlinkClick>
              </a:rPr>
              <a:t>CC BY-SA</a:t>
            </a:r>
            <a:endParaRPr lang="en-US" sz="700">
              <a:solidFill>
                <a:srgbClr val="FFFFFF"/>
              </a:solidFill>
            </a:endParaRPr>
          </a:p>
        </p:txBody>
      </p:sp>
      <p:pic>
        <p:nvPicPr>
          <p:cNvPr id="5" name="Picture 4">
            <a:extLst>
              <a:ext uri="{FF2B5EF4-FFF2-40B4-BE49-F238E27FC236}">
                <a16:creationId xmlns:a16="http://schemas.microsoft.com/office/drawing/2014/main" xmlns="" id="{D7D1441F-E22A-4DDE-82F0-9F589343EBBB}"/>
              </a:ext>
            </a:extLst>
          </p:cNvPr>
          <p:cNvPicPr>
            <a:picLocks noChangeAspect="1"/>
          </p:cNvPicPr>
          <p:nvPr/>
        </p:nvPicPr>
        <p:blipFill>
          <a:blip r:embed="rId6"/>
          <a:stretch>
            <a:fillRect/>
          </a:stretch>
        </p:blipFill>
        <p:spPr>
          <a:xfrm>
            <a:off x="1857692" y="2426561"/>
            <a:ext cx="8473440" cy="2401117"/>
          </a:xfrm>
          <a:prstGeom prst="rect">
            <a:avLst/>
          </a:prstGeom>
        </p:spPr>
      </p:pic>
      <p:pic>
        <p:nvPicPr>
          <p:cNvPr id="10" name="Picture 9">
            <a:extLst>
              <a:ext uri="{FF2B5EF4-FFF2-40B4-BE49-F238E27FC236}">
                <a16:creationId xmlns:a16="http://schemas.microsoft.com/office/drawing/2014/main" xmlns="" id="{4EF322FB-9ACA-4013-AFFF-4651EBCAE4D8}"/>
              </a:ext>
            </a:extLst>
          </p:cNvPr>
          <p:cNvPicPr>
            <a:picLocks noChangeAspect="1"/>
          </p:cNvPicPr>
          <p:nvPr/>
        </p:nvPicPr>
        <p:blipFill>
          <a:blip r:embed="rId6"/>
          <a:stretch>
            <a:fillRect/>
          </a:stretch>
        </p:blipFill>
        <p:spPr>
          <a:xfrm>
            <a:off x="193541" y="1699592"/>
            <a:ext cx="11801742" cy="4154556"/>
          </a:xfrm>
          <a:prstGeom prst="rect">
            <a:avLst/>
          </a:prstGeom>
        </p:spPr>
      </p:pic>
    </p:spTree>
    <p:extLst>
      <p:ext uri="{BB962C8B-B14F-4D97-AF65-F5344CB8AC3E}">
        <p14:creationId xmlns:p14="http://schemas.microsoft.com/office/powerpoint/2010/main" val="22447335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animEffect transition="in" filter="fade">
                                      <p:cBhvr>
                                        <p:cTn id="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extLst/>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02577F3-FD2D-47D4-B71C-7F13E126D1FB}"/>
              </a:ext>
            </a:extLst>
          </p:cNvPr>
          <p:cNvSpPr>
            <a:spLocks noGrp="1"/>
          </p:cNvSpPr>
          <p:nvPr>
            <p:ph type="title"/>
          </p:nvPr>
        </p:nvSpPr>
        <p:spPr>
          <a:xfrm>
            <a:off x="6420465" y="609600"/>
            <a:ext cx="5122606" cy="1905000"/>
          </a:xfrm>
        </p:spPr>
        <p:txBody>
          <a:bodyPr vert="horz" lIns="91440" tIns="45720" rIns="91440" bIns="45720" rtlCol="0">
            <a:normAutofit/>
          </a:bodyPr>
          <a:lstStyle/>
          <a:p>
            <a:pPr algn="ctr"/>
            <a:r>
              <a:rPr lang="en-US" b="1" dirty="0">
                <a:effectLst>
                  <a:glow rad="38100">
                    <a:schemeClr val="bg1">
                      <a:lumMod val="65000"/>
                      <a:lumOff val="35000"/>
                      <a:alpha val="50000"/>
                    </a:schemeClr>
                  </a:glow>
                  <a:outerShdw blurRad="28575" dist="31750" dir="13200000" algn="tl" rotWithShape="0">
                    <a:srgbClr val="000000">
                      <a:alpha val="25000"/>
                    </a:srgbClr>
                  </a:outerShdw>
                </a:effectLst>
              </a:rPr>
              <a:t>Maximum ABV</a:t>
            </a:r>
          </a:p>
        </p:txBody>
      </p:sp>
      <p:pic>
        <p:nvPicPr>
          <p:cNvPr id="11" name="Content Placeholder 4">
            <a:extLst>
              <a:ext uri="{FF2B5EF4-FFF2-40B4-BE49-F238E27FC236}">
                <a16:creationId xmlns:a16="http://schemas.microsoft.com/office/drawing/2014/main" xmlns="" id="{7B09A8E5-483B-4A25-B9C1-E1B16BF93C7F}"/>
              </a:ext>
            </a:extLst>
          </p:cNvPr>
          <p:cNvPicPr>
            <a:picLocks noChangeAspect="1"/>
          </p:cNvPicPr>
          <p:nvPr/>
        </p:nvPicPr>
        <p:blipFill>
          <a:blip r:embed="rId3">
            <a:extLst>
              <a:ext uri="{837473B0-CC2E-450A-ABE3-18F120FF3D39}">
                <a1611:picAttrSrcUrl xmlns:a1611="http://schemas.microsoft.com/office/drawing/2016/11/main" xmlns="" r:id="rId4"/>
              </a:ext>
            </a:extLst>
          </a:blip>
          <a:stretch>
            <a:fillRect/>
          </a:stretch>
        </p:blipFill>
        <p:spPr>
          <a:xfrm>
            <a:off x="643192" y="1136030"/>
            <a:ext cx="5451627" cy="4265898"/>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
        <p:nvSpPr>
          <p:cNvPr id="8" name="TextBox 7">
            <a:extLst>
              <a:ext uri="{FF2B5EF4-FFF2-40B4-BE49-F238E27FC236}">
                <a16:creationId xmlns:a16="http://schemas.microsoft.com/office/drawing/2014/main" xmlns="" id="{E0C6BA29-BBC7-430E-9048-94E6AB3181B1}"/>
              </a:ext>
            </a:extLst>
          </p:cNvPr>
          <p:cNvSpPr txBox="1"/>
          <p:nvPr/>
        </p:nvSpPr>
        <p:spPr>
          <a:xfrm>
            <a:off x="3244359" y="5201873"/>
            <a:ext cx="2850460" cy="200055"/>
          </a:xfrm>
          <a:prstGeom prst="rect">
            <a:avLst/>
          </a:prstGeom>
          <a:solidFill>
            <a:srgbClr val="000000"/>
          </a:solidFill>
        </p:spPr>
        <p:txBody>
          <a:bodyPr wrap="none" rtlCol="0">
            <a:spAutoFit/>
          </a:bodyPr>
          <a:lstStyle/>
          <a:p>
            <a:pPr algn="r">
              <a:spcAft>
                <a:spcPts val="600"/>
              </a:spcAft>
            </a:pPr>
            <a:r>
              <a:rPr lang="en-US" sz="700" dirty="0">
                <a:solidFill>
                  <a:srgbClr val="FFFFFF"/>
                </a:solidFill>
                <a:hlinkClick r:id="rId4" tooltip="http://fcmdsc.wordpress.com/2009/11/22/the-kingdom-of-colorado/">
                  <a:extLst>
                    <a:ext uri="{A12FA001-AC4F-418D-AE19-62706E023703}">
                      <ahyp:hlinkClr xmlns:ahyp="http://schemas.microsoft.com/office/drawing/2018/hyperlinkcolor" xmlns="" val="tx"/>
                    </a:ext>
                  </a:extLst>
                </a:hlinkClick>
              </a:rPr>
              <a:t>This Photo</a:t>
            </a:r>
            <a:r>
              <a:rPr lang="en-US" sz="700" dirty="0">
                <a:solidFill>
                  <a:srgbClr val="FFFFFF"/>
                </a:solidFill>
              </a:rPr>
              <a:t> by Unknown Author is licensed under </a:t>
            </a:r>
            <a:r>
              <a:rPr lang="en-US" sz="700" dirty="0">
                <a:solidFill>
                  <a:srgbClr val="FFFFFF"/>
                </a:solidFill>
                <a:hlinkClick r:id="rId5" tooltip="https://creativecommons.org/licenses/by-nc-sa/3.0/">
                  <a:extLst>
                    <a:ext uri="{A12FA001-AC4F-418D-AE19-62706E023703}">
                      <ahyp:hlinkClr xmlns:ahyp="http://schemas.microsoft.com/office/drawing/2018/hyperlinkcolor" xmlns="" val="tx"/>
                    </a:ext>
                  </a:extLst>
                </a:hlinkClick>
              </a:rPr>
              <a:t>CC BY-NC-SA</a:t>
            </a:r>
            <a:endParaRPr lang="en-US" sz="700" dirty="0">
              <a:solidFill>
                <a:srgbClr val="FFFFFF"/>
              </a:solidFill>
            </a:endParaRPr>
          </a:p>
        </p:txBody>
      </p:sp>
      <p:sp>
        <p:nvSpPr>
          <p:cNvPr id="5" name="Rectangle: Rounded Corners 4">
            <a:extLst>
              <a:ext uri="{FF2B5EF4-FFF2-40B4-BE49-F238E27FC236}">
                <a16:creationId xmlns:a16="http://schemas.microsoft.com/office/drawing/2014/main" xmlns="" id="{7D07ADC5-8211-43E9-BBD9-15BDE784AADF}"/>
              </a:ext>
            </a:extLst>
          </p:cNvPr>
          <p:cNvSpPr/>
          <p:nvPr/>
        </p:nvSpPr>
        <p:spPr>
          <a:xfrm>
            <a:off x="7587574" y="2949919"/>
            <a:ext cx="3550596" cy="2251954"/>
          </a:xfrm>
          <a:prstGeom prst="round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200" dirty="0"/>
              <a:t>12.5% ABV</a:t>
            </a:r>
          </a:p>
        </p:txBody>
      </p:sp>
      <p:pic>
        <p:nvPicPr>
          <p:cNvPr id="6" name="Picture 5">
            <a:extLst>
              <a:ext uri="{FF2B5EF4-FFF2-40B4-BE49-F238E27FC236}">
                <a16:creationId xmlns:a16="http://schemas.microsoft.com/office/drawing/2014/main" xmlns="" id="{828AB2D6-4B7B-4BCC-BC50-193F9E9CB8F6}"/>
              </a:ext>
            </a:extLst>
          </p:cNvPr>
          <p:cNvPicPr>
            <a:picLocks noChangeAspect="1"/>
          </p:cNvPicPr>
          <p:nvPr/>
        </p:nvPicPr>
        <p:blipFill>
          <a:blip r:embed="rId6"/>
          <a:stretch>
            <a:fillRect/>
          </a:stretch>
        </p:blipFill>
        <p:spPr>
          <a:xfrm>
            <a:off x="381216" y="4912345"/>
            <a:ext cx="1809750" cy="1619250"/>
          </a:xfrm>
          <a:prstGeom prst="rect">
            <a:avLst/>
          </a:prstGeom>
          <a:solidFill>
            <a:srgbClr val="FFFFFF">
              <a:shade val="85000"/>
            </a:srgbClr>
          </a:solidFill>
          <a:ln w="190500" cap="sq">
            <a:no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15824674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4F053AF-6841-4EAA-A3D8-D8715D14E438}"/>
              </a:ext>
            </a:extLst>
          </p:cNvPr>
          <p:cNvSpPr>
            <a:spLocks noGrp="1"/>
          </p:cNvSpPr>
          <p:nvPr>
            <p:ph type="title"/>
          </p:nvPr>
        </p:nvSpPr>
        <p:spPr/>
        <p:txBody>
          <a:bodyPr/>
          <a:lstStyle/>
          <a:p>
            <a:r>
              <a:rPr lang="en-US" b="1" dirty="0"/>
              <a:t>Other Notable Information about ABV</a:t>
            </a:r>
          </a:p>
        </p:txBody>
      </p:sp>
      <p:sp>
        <p:nvSpPr>
          <p:cNvPr id="3" name="Content Placeholder 2">
            <a:extLst>
              <a:ext uri="{FF2B5EF4-FFF2-40B4-BE49-F238E27FC236}">
                <a16:creationId xmlns:a16="http://schemas.microsoft.com/office/drawing/2014/main" xmlns="" id="{9B8BE382-9DE9-4950-A5E0-BDDFF1ABED95}"/>
              </a:ext>
            </a:extLst>
          </p:cNvPr>
          <p:cNvSpPr>
            <a:spLocks noGrp="1"/>
          </p:cNvSpPr>
          <p:nvPr>
            <p:ph idx="1"/>
          </p:nvPr>
        </p:nvSpPr>
        <p:spPr>
          <a:xfrm>
            <a:off x="1141413" y="2666999"/>
            <a:ext cx="4901578" cy="3124201"/>
          </a:xfrm>
        </p:spPr>
        <p:txBody>
          <a:bodyPr>
            <a:normAutofit/>
          </a:bodyPr>
          <a:lstStyle/>
          <a:p>
            <a:r>
              <a:rPr lang="en-US" dirty="0"/>
              <a:t>Bottom 6 Max ABV’s per State</a:t>
            </a:r>
          </a:p>
          <a:p>
            <a:r>
              <a:rPr lang="en-US" dirty="0"/>
              <a:t>Delaware- 5.5%</a:t>
            </a:r>
          </a:p>
          <a:p>
            <a:r>
              <a:rPr lang="en-US" dirty="0"/>
              <a:t>Arkansas- 6.1%</a:t>
            </a:r>
          </a:p>
          <a:p>
            <a:r>
              <a:rPr lang="en-US" dirty="0"/>
              <a:t>Tennessee- 6.2%</a:t>
            </a:r>
          </a:p>
          <a:p>
            <a:r>
              <a:rPr lang="en-US" dirty="0"/>
              <a:t>New Hampshire- 6.5%</a:t>
            </a:r>
          </a:p>
          <a:p>
            <a:r>
              <a:rPr lang="en-US" dirty="0"/>
              <a:t>North Dakota- 6.7%</a:t>
            </a:r>
          </a:p>
          <a:p>
            <a:r>
              <a:rPr lang="en-US" dirty="0"/>
              <a:t>West Virginia- 6.7%</a:t>
            </a:r>
          </a:p>
        </p:txBody>
      </p:sp>
      <p:sp>
        <p:nvSpPr>
          <p:cNvPr id="4" name="Content Placeholder 2">
            <a:extLst>
              <a:ext uri="{FF2B5EF4-FFF2-40B4-BE49-F238E27FC236}">
                <a16:creationId xmlns:a16="http://schemas.microsoft.com/office/drawing/2014/main" xmlns="" id="{39CC6C2F-B7F4-A546-9B15-88D10FB85D19}"/>
              </a:ext>
            </a:extLst>
          </p:cNvPr>
          <p:cNvSpPr txBox="1">
            <a:spLocks/>
          </p:cNvSpPr>
          <p:nvPr/>
        </p:nvSpPr>
        <p:spPr>
          <a:xfrm>
            <a:off x="6042991" y="2666998"/>
            <a:ext cx="4901578" cy="3124201"/>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accent1"/>
              </a:buClr>
              <a:buSzPct val="100000"/>
              <a:buFont typeface="Arial"/>
              <a:buChar char="•"/>
              <a:defRPr sz="20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00000"/>
              <a:buFont typeface="Arial"/>
              <a:buChar char="•"/>
              <a:defRPr sz="18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00000"/>
              <a:buFont typeface="Arial"/>
              <a:buChar char="•"/>
              <a:defRPr sz="16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00000"/>
              <a:buFont typeface="Arial"/>
              <a:buChar char="•"/>
              <a:defRPr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00000"/>
              <a:buFont typeface="Arial"/>
              <a:buChar char="•"/>
              <a:defRPr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r>
              <a:rPr lang="en-US" dirty="0"/>
              <a:t>Top 6 Max ABV’s Per State</a:t>
            </a:r>
          </a:p>
          <a:p>
            <a:r>
              <a:rPr lang="en-US" dirty="0"/>
              <a:t>Colorado- 12.8%</a:t>
            </a:r>
          </a:p>
          <a:p>
            <a:r>
              <a:rPr lang="en-US" dirty="0"/>
              <a:t>Kentucky- 12.5%</a:t>
            </a:r>
          </a:p>
          <a:p>
            <a:r>
              <a:rPr lang="en-US" dirty="0"/>
              <a:t>Indiana- 12.0%</a:t>
            </a:r>
          </a:p>
          <a:p>
            <a:r>
              <a:rPr lang="en-US" dirty="0"/>
              <a:t>New York- 10%</a:t>
            </a:r>
          </a:p>
          <a:p>
            <a:r>
              <a:rPr lang="en-US" dirty="0"/>
              <a:t>Wisconsin- 9.9%</a:t>
            </a:r>
          </a:p>
          <a:p>
            <a:r>
              <a:rPr lang="en-US" dirty="0"/>
              <a:t>Texas- 9.9%</a:t>
            </a:r>
          </a:p>
        </p:txBody>
      </p:sp>
    </p:spTree>
    <p:extLst>
      <p:ext uri="{BB962C8B-B14F-4D97-AF65-F5344CB8AC3E}">
        <p14:creationId xmlns:p14="http://schemas.microsoft.com/office/powerpoint/2010/main" val="253329201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F4B54B"/>
      </a:accent1>
      <a:accent2>
        <a:srgbClr val="A2C84E"/>
      </a:accent2>
      <a:accent3>
        <a:srgbClr val="4BC298"/>
      </a:accent3>
      <a:accent4>
        <a:srgbClr val="4CB5D3"/>
      </a:accent4>
      <a:accent5>
        <a:srgbClr val="9167E3"/>
      </a:accent5>
      <a:accent6>
        <a:srgbClr val="E05073"/>
      </a:accent6>
      <a:hlink>
        <a:srgbClr val="E19520"/>
      </a:hlink>
      <a:folHlink>
        <a:srgbClr val="E8B15D"/>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DD1DAD52-B525-46B5-8E87-60EE23581B9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TM03457485[[fn=Mesh]]</Template>
  <TotalTime>1998</TotalTime>
  <Words>986</Words>
  <Application>Microsoft Macintosh PowerPoint</Application>
  <PresentationFormat>Widescreen</PresentationFormat>
  <Paragraphs>125</Paragraphs>
  <Slides>16</Slides>
  <Notes>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16</vt:i4>
      </vt:variant>
    </vt:vector>
  </HeadingPairs>
  <TitlesOfParts>
    <vt:vector size="20" baseType="lpstr">
      <vt:lpstr>Calibri</vt:lpstr>
      <vt:lpstr>Century Gothic</vt:lpstr>
      <vt:lpstr>Arial</vt:lpstr>
      <vt:lpstr>Mesh</vt:lpstr>
      <vt:lpstr>Trends and climate of US Breweries</vt:lpstr>
      <vt:lpstr>The TAJAR, Inc Team:</vt:lpstr>
      <vt:lpstr>The Brewery File:</vt:lpstr>
      <vt:lpstr>The Beers File:</vt:lpstr>
      <vt:lpstr>Organization and Structure of the  masterfile</vt:lpstr>
      <vt:lpstr>Further Discoveries: Any missing Values?</vt:lpstr>
      <vt:lpstr>US Brewery Locations</vt:lpstr>
      <vt:lpstr>Maximum ABV</vt:lpstr>
      <vt:lpstr>Other Notable Information about ABV</vt:lpstr>
      <vt:lpstr>Most Bitter (IBU)</vt:lpstr>
      <vt:lpstr>Median Alcohol Content &amp; International Bitterness Units</vt:lpstr>
      <vt:lpstr>Median Alcohol Content &amp; International Bitterness Units</vt:lpstr>
      <vt:lpstr>IBU vs ABV Relationship?</vt:lpstr>
      <vt:lpstr>Median IBU and ABV’s per state</vt:lpstr>
      <vt:lpstr>Questions?</vt:lpstr>
      <vt:lpstr>Thank You for allowing us to partner with you</vt:lpstr>
    </vt:vector>
  </TitlesOfParts>
  <LinksUpToDate>false</LinksUpToDate>
  <SharedDoc>false</SharedDoc>
  <HyperlinksChanged>false</HyperlinksChanged>
  <AppVersion>15.0032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Trends in Beer</dc:title>
  <dc:creator>Jodi Pafford</dc:creator>
  <cp:lastModifiedBy>Andy Ho</cp:lastModifiedBy>
  <cp:revision>35</cp:revision>
  <dcterms:created xsi:type="dcterms:W3CDTF">2018-06-20T02:52:10Z</dcterms:created>
  <dcterms:modified xsi:type="dcterms:W3CDTF">2018-06-26T04:46:30Z</dcterms:modified>
</cp:coreProperties>
</file>